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102"/>
  </p:notesMasterIdLst>
  <p:handoutMasterIdLst>
    <p:handoutMasterId r:id="rId103"/>
  </p:handoutMasterIdLst>
  <p:sldIdLst>
    <p:sldId id="256" r:id="rId3"/>
    <p:sldId id="449" r:id="rId4"/>
    <p:sldId id="478" r:id="rId5"/>
    <p:sldId id="308" r:id="rId6"/>
    <p:sldId id="298" r:id="rId7"/>
    <p:sldId id="436" r:id="rId8"/>
    <p:sldId id="437" r:id="rId9"/>
    <p:sldId id="440" r:id="rId10"/>
    <p:sldId id="441" r:id="rId11"/>
    <p:sldId id="443" r:id="rId12"/>
    <p:sldId id="299" r:id="rId13"/>
    <p:sldId id="447" r:id="rId14"/>
    <p:sldId id="448" r:id="rId15"/>
    <p:sldId id="445" r:id="rId16"/>
    <p:sldId id="446" r:id="rId17"/>
    <p:sldId id="450" r:id="rId18"/>
    <p:sldId id="482" r:id="rId19"/>
    <p:sldId id="483" r:id="rId20"/>
    <p:sldId id="484" r:id="rId21"/>
    <p:sldId id="485" r:id="rId22"/>
    <p:sldId id="486" r:id="rId23"/>
    <p:sldId id="438" r:id="rId24"/>
    <p:sldId id="470" r:id="rId25"/>
    <p:sldId id="265" r:id="rId26"/>
    <p:sldId id="270" r:id="rId27"/>
    <p:sldId id="274" r:id="rId28"/>
    <p:sldId id="310" r:id="rId29"/>
    <p:sldId id="307" r:id="rId30"/>
    <p:sldId id="320" r:id="rId31"/>
    <p:sldId id="321" r:id="rId32"/>
    <p:sldId id="325" r:id="rId33"/>
    <p:sldId id="326" r:id="rId34"/>
    <p:sldId id="439" r:id="rId35"/>
    <p:sldId id="471" r:id="rId36"/>
    <p:sldId id="472" r:id="rId37"/>
    <p:sldId id="476" r:id="rId38"/>
    <p:sldId id="477" r:id="rId39"/>
    <p:sldId id="451" r:id="rId40"/>
    <p:sldId id="400" r:id="rId41"/>
    <p:sldId id="452" r:id="rId42"/>
    <p:sldId id="453" r:id="rId43"/>
    <p:sldId id="455" r:id="rId44"/>
    <p:sldId id="459" r:id="rId45"/>
    <p:sldId id="402" r:id="rId46"/>
    <p:sldId id="480" r:id="rId47"/>
    <p:sldId id="479" r:id="rId48"/>
    <p:sldId id="456" r:id="rId49"/>
    <p:sldId id="417" r:id="rId50"/>
    <p:sldId id="418" r:id="rId51"/>
    <p:sldId id="429" r:id="rId52"/>
    <p:sldId id="430" r:id="rId53"/>
    <p:sldId id="431" r:id="rId54"/>
    <p:sldId id="403" r:id="rId55"/>
    <p:sldId id="416" r:id="rId56"/>
    <p:sldId id="481" r:id="rId57"/>
    <p:sldId id="415" r:id="rId58"/>
    <p:sldId id="420" r:id="rId59"/>
    <p:sldId id="421" r:id="rId60"/>
    <p:sldId id="422" r:id="rId61"/>
    <p:sldId id="423" r:id="rId62"/>
    <p:sldId id="424" r:id="rId63"/>
    <p:sldId id="469" r:id="rId64"/>
    <p:sldId id="464" r:id="rId65"/>
    <p:sldId id="465" r:id="rId66"/>
    <p:sldId id="466" r:id="rId67"/>
    <p:sldId id="473" r:id="rId68"/>
    <p:sldId id="467" r:id="rId69"/>
    <p:sldId id="468" r:id="rId70"/>
    <p:sldId id="474" r:id="rId71"/>
    <p:sldId id="425" r:id="rId72"/>
    <p:sldId id="426" r:id="rId73"/>
    <p:sldId id="427" r:id="rId74"/>
    <p:sldId id="428" r:id="rId75"/>
    <p:sldId id="432" r:id="rId76"/>
    <p:sldId id="433" r:id="rId77"/>
    <p:sldId id="458" r:id="rId78"/>
    <p:sldId id="457" r:id="rId79"/>
    <p:sldId id="434" r:id="rId80"/>
    <p:sldId id="463" r:id="rId81"/>
    <p:sldId id="461" r:id="rId82"/>
    <p:sldId id="475" r:id="rId83"/>
    <p:sldId id="301" r:id="rId84"/>
    <p:sldId id="302" r:id="rId85"/>
    <p:sldId id="303" r:id="rId86"/>
    <p:sldId id="304" r:id="rId87"/>
    <p:sldId id="305" r:id="rId88"/>
    <p:sldId id="306" r:id="rId89"/>
    <p:sldId id="309" r:id="rId90"/>
    <p:sldId id="408" r:id="rId91"/>
    <p:sldId id="409" r:id="rId92"/>
    <p:sldId id="411" r:id="rId93"/>
    <p:sldId id="413" r:id="rId94"/>
    <p:sldId id="404" r:id="rId95"/>
    <p:sldId id="405" r:id="rId96"/>
    <p:sldId id="406" r:id="rId97"/>
    <p:sldId id="407" r:id="rId98"/>
    <p:sldId id="286" r:id="rId99"/>
    <p:sldId id="287" r:id="rId100"/>
    <p:sldId id="412" r:id="rId101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3E72"/>
    <a:srgbClr val="6AADE4"/>
    <a:srgbClr val="003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0CA2FB-246F-461D-AEE1-D934005BDF76}" v="664" dt="2024-02-22T14:35:39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14" autoAdjust="0"/>
    <p:restoredTop sz="87065" autoAdjust="0"/>
  </p:normalViewPr>
  <p:slideViewPr>
    <p:cSldViewPr>
      <p:cViewPr varScale="1">
        <p:scale>
          <a:sx n="99" d="100"/>
          <a:sy n="99" d="100"/>
        </p:scale>
        <p:origin x="2112" y="168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handoutMaster" Target="handoutMasters/handoutMaster1.xml"/><Relationship Id="rId108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54829FD-AA8D-402C-B969-9BDD421404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705EE3B-642B-4B31-81F1-D1E1046BF93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B6EE33C4-7597-4898-BE8A-32CA814848B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A05EDBA9-BACD-43D6-BF5D-181E303C3DF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B67D7FD-786C-4CB7-8AF4-D718F2B264D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6CA4456-F361-4B44-A308-3E6D964ED5E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08C818F8-B2DF-401F-97D5-3C4C43187B6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B359CEE7-979E-4ECA-B60E-F8371A4D883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C80015F8-FF0A-4A7F-ABD6-7BD6E40F6AC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143000" y="4343400"/>
            <a:ext cx="455612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Click to edit Master text styles</a:t>
            </a:r>
          </a:p>
          <a:p>
            <a:pPr lvl="1"/>
            <a:r>
              <a:rPr lang="en-GB" altLang="en-US" noProof="0"/>
              <a:t>Second level</a:t>
            </a:r>
          </a:p>
          <a:p>
            <a:pPr lvl="2"/>
            <a:r>
              <a:rPr lang="en-GB" altLang="en-US" noProof="0"/>
              <a:t>Third level</a:t>
            </a:r>
          </a:p>
          <a:p>
            <a:pPr lvl="3"/>
            <a:r>
              <a:rPr lang="en-GB" altLang="en-US" noProof="0"/>
              <a:t>Fourth level</a:t>
            </a:r>
          </a:p>
          <a:p>
            <a:pPr lvl="4"/>
            <a:r>
              <a:rPr lang="en-GB" altLang="en-US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FC8A3E9C-3A05-4F0F-A897-F596674ECFB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419914C5-D7AD-4B98-AE8F-0F6C07EE7A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EA5AD2E-89E1-4370-8739-344D4E353C41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full/10.1177/0308518X21998356#bibr5-0308518X21998356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ournals.sagepub.com/doi/full/10.1177/0308518X21998356#bibr6-0308518X21998356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7D363F4-AFB4-4666-B181-6ABB76387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725734EB-D06B-4794-9C0B-3CA60BFA27EA}" type="slidenum">
              <a:rPr lang="en-GB" altLang="en-US"/>
              <a:pPr eaLnBrk="1" hangingPunct="1"/>
              <a:t>1</a:t>
            </a:fld>
            <a:endParaRPr lang="en-GB" altLang="en-US" dirty="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BC7FC18-B57B-495C-A9F0-E0D19CB7E1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5DCEC76-4B29-4493-B2CF-E1CC273C2E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38A31-B197-9312-0483-7B4D27502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1E87B-3ECA-FBFE-8223-029670504B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15527F-0696-1D27-54BE-74779D871B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Maps of the global distribution of seasonal influenza vaccine in the year 2013. Data for vaccine doses are from </a:t>
            </a:r>
            <a:r>
              <a:rPr lang="en-GB" b="0" i="0" u="sng" dirty="0">
                <a:solidFill>
                  <a:srgbClr val="006ACC"/>
                </a:solidFill>
                <a:effectLst/>
                <a:latin typeface="Open Sans" panose="020F0502020204030204" pitchFamily="34" charset="0"/>
                <a:hlinkClick r:id="rId3"/>
              </a:rPr>
              <a:t>Palache et al. (2015)</a:t>
            </a: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. Region boundaries and population data are sourced directly from the R package </a:t>
            </a:r>
            <a:r>
              <a:rPr lang="en-GB" b="0" i="0" dirty="0" err="1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rnaturalearthhires</a:t>
            </a: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 (</a:t>
            </a:r>
            <a:r>
              <a:rPr lang="en-GB" b="0" i="0" u="sng" dirty="0">
                <a:solidFill>
                  <a:srgbClr val="006ACC"/>
                </a:solidFill>
                <a:effectLst/>
                <a:latin typeface="Open Sans" panose="020F0502020204030204" pitchFamily="34" charset="0"/>
                <a:hlinkClick r:id="rId4"/>
              </a:rPr>
              <a:t>South, 2020</a:t>
            </a:r>
            <a:r>
              <a:rPr lang="en-GB" b="0" i="0" dirty="0">
                <a:solidFill>
                  <a:srgbClr val="707070"/>
                </a:solidFill>
                <a:effectLst/>
                <a:latin typeface="Open Sans" panose="020F0502020204030204" pitchFamily="34" charset="0"/>
              </a:rPr>
              <a:t>), which uses boundaries based on de facto status. We do not adopt a political stance on these boundaries. (a) Choropleth map based on the Hobo-Dyer equal-area projection. (b) Choropleth cartogram where countries are depicted with an area in proportion to the number of vaccine doses.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FEDB6-C2B2-9619-40E3-F947F7094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0241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89B2F-B975-DFA1-40FE-A586E591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A70B2-AEA1-DDAB-BA65-A3AB5FB147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2447A4-441E-4522-0920-22EFB0B7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anyone guess why this map </a:t>
            </a:r>
            <a:r>
              <a:rPr lang="en-GB"/>
              <a:t>is distorted?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61F24-69B8-420E-20FF-635A8D5121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29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B3E98-C4EC-950F-D860-7CA34C789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3BBC7-B288-4AE2-A1A3-0B46BFFDF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867F07-4CC9-B62B-FF1D-497B98D38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autoencoder slide on how to achieve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B2E37-A0EF-B6F9-C777-523C0E229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037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encode words as vectors, reduce dimensionality and then use it in a neural network</a:t>
            </a:r>
          </a:p>
          <a:p>
            <a:r>
              <a:rPr lang="en-US" dirty="0"/>
              <a:t>GPT-3 has about 12000 n umbers to encode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35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49085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encode words as vectors, reduce dimensionality and then use it in a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36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4434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114F-A8CD-554D-F493-91080B795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CEF79-1373-F13A-AF94-4738CD7E2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D1DC7-00C9-CE60-4324-0556E17F6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encode words as vectors, reduce dimensionality and then use it in a neural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20C55-A616-4D9B-28F1-C41CA0AC2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37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65098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CAE4-5446-23CE-615A-20B1E8984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AA3BF8-5E7E-A3D1-C541-8B9CED6FF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A889FF-CA28-68AC-6663-AA759178A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75FBC-2E14-3422-8606-DECFEFAD75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955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8A18D-143D-09A1-7614-94A96239D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9F2F89-FDF4-D92C-2970-17873E850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FE7140-FC4A-7A44-DA85-FA3DECF2F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1C1AF-721B-FD64-E286-8B6D18BF7E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658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D36D3-CCA7-07FA-3DC7-CEB41AC86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52AB95-AEA8-1540-7CDD-19F12D139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F38A4-C126-9918-81A5-BD8A88683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CA802-535A-B2E7-458C-8803362F22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9643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4D748-98AD-703D-2D18-E8FD537E4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3DBF7-4448-7A00-6F12-95EE5D0ED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AD369-CE0A-F2AE-C7CE-841EC18FB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616A3-7927-9654-E4C8-1BEAF87E79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69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55083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DACDE-F334-60BA-DFC2-67ACCC6FC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CEE0E4-13ED-B4A9-309A-93EEC93969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DDB001-EC17-B293-DF86-E68F01F3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5378D-494D-29AF-F3A3-5F02D80B06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9697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5989A-B265-003A-9148-EEE349076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87240A-544C-CF05-FB98-C6111BF0B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AFE15F-E089-4861-36B0-73924613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C8C85E-996A-B702-F02E-28DF38791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5700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B50BD-A61D-5B85-D07C-2D0DE988E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3CE57-53F3-52B1-1B52-8AE084AF8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0FD3D-DE71-BE87-AE72-2C1420C91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7CF6A4-1088-EEE1-D085-736C3D78F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299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A6AF-93AF-9A66-3E70-DC5BF306D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41C91-E692-1D49-B6B3-2CCBE71D6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56E46-BB90-D100-A2C0-45E395F873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57FD2-9B11-0D2C-48B0-5EDF81A4A2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EA5AD2E-89E1-4370-8739-344D4E353C41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94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82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72534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88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44485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95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80882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96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0268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Slide on single-cell </a:t>
            </a:r>
            <a:r>
              <a:rPr lang="en-GB" dirty="0" err="1"/>
              <a:t>rna</a:t>
            </a:r>
            <a:r>
              <a:rPr lang="en-GB" dirty="0"/>
              <a:t> </a:t>
            </a:r>
            <a:r>
              <a:rPr lang="en-GB" dirty="0" err="1"/>
              <a:t>seq</a:t>
            </a:r>
            <a:r>
              <a:rPr lang="en-GB" dirty="0"/>
              <a:t> </a:t>
            </a:r>
            <a:r>
              <a:rPr lang="en-GB" dirty="0" err="1"/>
              <a:t>tsne</a:t>
            </a:r>
            <a:r>
              <a:rPr lang="en-GB" dirty="0"/>
              <a:t> xx</a:t>
            </a:r>
          </a:p>
          <a:p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Slide on bulk </a:t>
            </a:r>
            <a:r>
              <a:rPr lang="en-GB" dirty="0" err="1"/>
              <a:t>seq</a:t>
            </a:r>
            <a:r>
              <a:rPr lang="en-GB" dirty="0"/>
              <a:t>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91976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you achieve word embedding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A5AD2E-89E1-4370-8739-344D4E353C41}" type="slidenum">
              <a:rPr lang="en-GB" altLang="en-US" smtClean="0"/>
              <a:pPr/>
              <a:t>24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06922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560A9-E53C-5C71-D750-25ED1D553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94A00-980D-E8F9-E1B8-3D20BD7A2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D1704F-6657-87FE-036B-B633766CC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CEBC1-468A-66BB-A922-1A6F97383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958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EBADB-CCA3-7288-35BE-C2A998582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7A4136-3E70-2138-F55B-305DCFC20C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54A2E-C0BB-A432-0F5E-59F8841A9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0D2A9-983F-A19F-509B-ADA15DA3E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203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9F185-8433-E098-148E-D70D761F7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D27D1E-B730-8B09-697A-F52126EBB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65537-060E-DEFE-8A30-E7009216C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91D30-F37C-96D8-9405-BC25FA7E74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254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0BCD5-C6AE-717D-37D5-DA4CF70B9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AA012-3BFF-A3E5-91B7-93072F4442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C247DB-14BE-A0F2-F224-F0146D383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CE343-F7E4-103C-8570-CB64DE2D4A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939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8BF5-497F-00DD-01C3-88409DBDE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48BD7-F301-6C9D-63C6-DC87587E01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B3D17-C272-4D55-AC03-29FC4341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Can anyone guess why this map </a:t>
            </a:r>
            <a:r>
              <a:rPr lang="en-GB"/>
              <a:t>is distorted?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3880C-3B1C-7541-7BB1-7B9D9B6B80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D6781-F5F2-A74B-8723-69F8551DA6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056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5625AB8A-B804-4C05-BD28-FB95C54EF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365750"/>
            <a:ext cx="9140825" cy="665163"/>
          </a:xfrm>
          <a:prstGeom prst="rect">
            <a:avLst/>
          </a:prstGeom>
          <a:solidFill>
            <a:srgbClr val="003E7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F7517D6D-681A-4295-9A0D-8CED85D1C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30913"/>
            <a:ext cx="9140825" cy="173037"/>
          </a:xfrm>
          <a:prstGeom prst="rect">
            <a:avLst/>
          </a:prstGeom>
          <a:solidFill>
            <a:srgbClr val="6AAD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4175" y="2016125"/>
            <a:ext cx="8374063" cy="576263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4175" y="2774950"/>
            <a:ext cx="8374063" cy="539750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E20DC7D-5229-49FD-AE0A-6709536DD94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xfrm>
            <a:off x="7862888" y="6448425"/>
            <a:ext cx="900112" cy="1793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97AC216-041A-44A4-B5AB-80C1521BAB1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84210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C73F3B9-EB4B-48B0-A499-3A6BEF8D463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00A4F9-908B-416C-9D26-7A92CE4F39D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922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5913" y="398463"/>
            <a:ext cx="2093912" cy="53768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4175" y="398463"/>
            <a:ext cx="6129338" cy="53768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DF798D2-1C06-4475-BA0D-CA6FB90A27A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954144-9285-4E94-97F5-BA7785277F4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85039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609601"/>
            <a:ext cx="6507167" cy="3200400"/>
          </a:xfrm>
        </p:spPr>
        <p:txBody>
          <a:bodyPr anchor="b">
            <a:normAutofit/>
          </a:bodyPr>
          <a:lstStyle>
            <a:lvl1pPr algn="ctr">
              <a:defRPr sz="36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0"/>
            <a:ext cx="6507167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169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49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260" y="3308581"/>
            <a:ext cx="6515100" cy="1468800"/>
          </a:xfrm>
        </p:spPr>
        <p:txBody>
          <a:bodyPr anchor="b"/>
          <a:lstStyle>
            <a:lvl1pPr algn="r">
              <a:defRPr sz="3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258" y="4777381"/>
            <a:ext cx="65151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30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9" y="2667000"/>
            <a:ext cx="3657600" cy="3124201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7959" y="2667000"/>
            <a:ext cx="3657600" cy="3124200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87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1961" y="2658533"/>
            <a:ext cx="3441698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9" y="3243263"/>
            <a:ext cx="3657600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32350" y="2667000"/>
            <a:ext cx="3453210" cy="576262"/>
          </a:xfrm>
        </p:spPr>
        <p:txBody>
          <a:bodyPr anchor="b">
            <a:noAutofit/>
          </a:bodyPr>
          <a:lstStyle>
            <a:lvl1pPr marL="0" indent="0">
              <a:buNone/>
              <a:defRPr sz="21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7959" y="3243263"/>
            <a:ext cx="3657601" cy="2547937"/>
          </a:xfrm>
        </p:spPr>
        <p:txBody>
          <a:bodyPr anchor="t"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5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019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05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1600200"/>
            <a:ext cx="2661841" cy="13716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859" y="609601"/>
            <a:ext cx="4457701" cy="51816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971800"/>
            <a:ext cx="2661841" cy="1828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22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9EA17AB-B8D2-4FBB-8F3A-3C36E1D9E0A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4D10C6-676A-42AD-AF0A-D202E481C77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48688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200"/>
            <a:ext cx="4000501" cy="137160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75300" y="-18288"/>
            <a:ext cx="245744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2971800"/>
            <a:ext cx="4000501" cy="1828800"/>
          </a:xfrm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9409" y="5883276"/>
            <a:ext cx="6858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382905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56960" y="5883276"/>
            <a:ext cx="241925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37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732865"/>
            <a:ext cx="742950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84709" y="932112"/>
            <a:ext cx="6169458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60" y="5299603"/>
            <a:ext cx="7429500" cy="493712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30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1"/>
            <a:ext cx="7429499" cy="3124199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457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2"/>
            <a:ext cx="69722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3352800"/>
            <a:ext cx="66294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685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3308581"/>
            <a:ext cx="7429500" cy="146880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777381"/>
            <a:ext cx="74295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5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91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27459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2"/>
            <a:ext cx="6972299" cy="2743199"/>
          </a:xfrm>
        </p:spPr>
        <p:txBody>
          <a:bodyPr anchor="ctr">
            <a:normAutofit/>
          </a:bodyPr>
          <a:lstStyle>
            <a:lvl1pPr algn="l">
              <a:defRPr sz="24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3886200"/>
            <a:ext cx="74295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775200"/>
            <a:ext cx="74295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16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609602"/>
            <a:ext cx="74294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6059" y="3505200"/>
            <a:ext cx="74295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1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343400"/>
            <a:ext cx="74295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372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459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673" y="609600"/>
            <a:ext cx="1657886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9" y="609600"/>
            <a:ext cx="565785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41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0FEBCDE6-F095-448E-A91C-5229FB1878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9A6FEA-E865-43B0-9CBB-C1502FF683E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2498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4175" y="1708150"/>
            <a:ext cx="4110038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708150"/>
            <a:ext cx="4111625" cy="4067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78F397C-52FB-4AEF-A4BD-A1B4D8834BD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55023D-4CAB-4A05-9EE6-2A94DFF1D14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0538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9B699-388C-4529-9C82-930F4C82983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ADC1E3-72DD-4285-A87B-2DFA9C60E3A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494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2D588D0-AD0E-4314-A631-95E18A584F5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22CD49-8928-488B-B09F-6730EA983BE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3046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35B7FC8-0946-454B-B375-D7BE6401A6E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66430D-5D7F-4DC0-A9CE-56B173CE581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3076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F1A47D0-EF0C-45FF-A0CB-86F80988FD1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D3112A3-5F43-48B3-9919-6C69ADA7D71A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9482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39648E4-5F4D-41DA-86F5-AE988A7C129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79EC82-3A38-42F8-B20F-C4BA196B442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443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89B15AB-FD17-404F-A74B-EB6D08463C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4175" y="398463"/>
            <a:ext cx="8375650" cy="4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5F34970-0ED4-41B5-B528-16141A7588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4175" y="1708150"/>
            <a:ext cx="8374063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1DE82EC-9569-4E10-B1A0-0F2A2411A1CB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62888" y="6451600"/>
            <a:ext cx="900112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CF5641A-EC8F-47E8-B385-FEB744445A42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66700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2pPr>
      <a:lvl3pPr marL="809625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3pPr>
      <a:lvl4pPr marL="1079500" indent="-268288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4pPr>
      <a:lvl5pPr marL="1350963" indent="-269875" algn="l" rtl="0" eaLnBrk="0" fontAlgn="base" hangingPunct="0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5pPr>
      <a:lvl6pPr marL="18081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6pPr>
      <a:lvl7pPr marL="22653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7pPr>
      <a:lvl8pPr marL="27225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8pPr>
      <a:lvl9pPr marL="3179763" indent="-269875" algn="l" rtl="0" fontAlgn="base">
        <a:spcBef>
          <a:spcPct val="0"/>
        </a:spcBef>
        <a:spcAft>
          <a:spcPct val="75000"/>
        </a:spcAft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9" y="2667000"/>
            <a:ext cx="7429499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8209" y="5883276"/>
            <a:ext cx="1200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565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10" y="5883276"/>
            <a:ext cx="413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108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342900" rtl="0" eaLnBrk="1" latinLnBrk="0" hangingPunct="1">
        <a:spcBef>
          <a:spcPct val="0"/>
        </a:spcBef>
        <a:buNone/>
        <a:defRPr sz="24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5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3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105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100000"/>
        <a:buFont typeface="Arial"/>
        <a:buChar char="•"/>
        <a:defRPr sz="9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FDu9oVAE-g?start=93&amp;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YB8IZa5AuE?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or.tensorflow.org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-cart.io/tutoria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jZofJX0v4M?start=837&amp;feature=oembed" TargetMode="External"/><Relationship Id="rId4" Type="http://schemas.openxmlformats.org/officeDocument/2006/relationships/image" Target="../media/image2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I3Ei69I40s&amp;ab_channel=bitLecture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2e3Ls9H_fc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2e3Ls9H_fc?start=21&amp;feature=oembed" TargetMode="External"/><Relationship Id="rId4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I3Ei69I40s?start=5&amp;feature=oembed" TargetMode="External"/><Relationship Id="rId4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arning.com/" TargetMode="External"/><Relationship Id="rId2" Type="http://schemas.openxmlformats.org/officeDocument/2006/relationships/hyperlink" Target="https://github.com/neelsoumya/public_teaching_unsupervised_learning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mlu-explain.github.io/bias-variance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Mlx5fFNoYc?feature=oembed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>
            <a:extLst>
              <a:ext uri="{FF2B5EF4-FFF2-40B4-BE49-F238E27FC236}">
                <a16:creationId xmlns:a16="http://schemas.microsoft.com/office/drawing/2014/main" id="{B13D353B-4EE6-45FB-850E-FA83841DBA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175" y="5548313"/>
            <a:ext cx="8374063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b="1" dirty="0">
                <a:solidFill>
                  <a:schemeClr val="tx2"/>
                </a:solidFill>
              </a:rPr>
              <a:t>Soumya Banerjee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72E26C-2CD4-4D79-A68B-CFC9AC7A15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200" dirty="0"/>
              <a:t>Introduction to Unsupervised Machine Learning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B8F6614-6E95-9F58-4713-C6F0674C4A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2456656" cy="245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6427959-6F07-722A-30C1-B17F9885E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4624"/>
            <a:ext cx="7200800" cy="67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2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66DE9-2593-E729-C478-5149DB914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8" name="Picture 7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1F87535D-D0D2-101D-69E1-9F1F04FBD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2254250"/>
            <a:ext cx="7772400" cy="21525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D43E23-8DA6-001A-E820-BC929B948AC4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316619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9C815-70E3-4CFE-F07B-CF17F1ADA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C2DD8-7572-1024-03EB-DCCBB6A9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29BCDF13-64C8-4219-B2B2-61C66BEF3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916832"/>
            <a:ext cx="7772400" cy="3263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02DDDB-D5B6-7383-8D66-F308B07C74E8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2285609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E2A28-23FF-45B3-DE40-60125AAC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5F337-132D-FCBF-90EF-5BE45545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text on a white background&#10;&#10;Description automatically generated">
            <a:extLst>
              <a:ext uri="{FF2B5EF4-FFF2-40B4-BE49-F238E27FC236}">
                <a16:creationId xmlns:a16="http://schemas.microsoft.com/office/drawing/2014/main" id="{CDC3D90D-213D-CA79-5951-EE7C357DB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7772400" cy="30478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2343F6-E36A-DEE2-21B0-31063ABA57E9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266676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DC898-5FC6-5037-F86E-EDCA3C0BE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98F25-139A-E5F7-7D77-0CA01CF9A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text on a page&#10;&#10;Description automatically generated">
            <a:extLst>
              <a:ext uri="{FF2B5EF4-FFF2-40B4-BE49-F238E27FC236}">
                <a16:creationId xmlns:a16="http://schemas.microsoft.com/office/drawing/2014/main" id="{4EF13522-78B9-B675-6726-F9885CBDD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51206"/>
            <a:ext cx="7772400" cy="2355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239D7-4DC5-9DF4-52ED-118CC0525893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14093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804B-582E-F981-0312-D5516F429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65E3-9F57-C7E0-FF22-EB9F14EE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PCA</a:t>
            </a:r>
          </a:p>
        </p:txBody>
      </p:sp>
      <p:pic>
        <p:nvPicPr>
          <p:cNvPr id="4" name="Picture 3" descr="A graph of a graph and a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2DEA4A39-54DC-56E6-89D4-04EB95837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56792"/>
            <a:ext cx="7772400" cy="43129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043958-7892-6338-C5CD-9B5BCA9F2CE6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1841015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45543-5BC6-BDB3-FDEA-D9DA4FB96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534F9-7435-7995-6675-BFD07C73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Scree plots (PRACTICAL)</a:t>
            </a:r>
          </a:p>
        </p:txBody>
      </p:sp>
      <p:pic>
        <p:nvPicPr>
          <p:cNvPr id="5" name="Picture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7C0DC5C-9F80-269C-BB5D-A3EFE53ED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8135435" cy="4608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CB3A64-4C16-3F02-E2CE-DC55871ADE0A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6811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F9952C-2155-5EAB-0ACB-A20C39394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Document 10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631" y="0"/>
            <a:ext cx="2436019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3A52E-DF11-F24F-0601-8D9BD4671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1162"/>
            <a:ext cx="2130136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Theory</a:t>
            </a:r>
          </a:p>
        </p:txBody>
      </p:sp>
      <p:pic>
        <p:nvPicPr>
          <p:cNvPr id="6" name="Picture 5" descr="A diagram of a triangle&#10;&#10;Description automatically generated">
            <a:extLst>
              <a:ext uri="{FF2B5EF4-FFF2-40B4-BE49-F238E27FC236}">
                <a16:creationId xmlns:a16="http://schemas.microsoft.com/office/drawing/2014/main" id="{FFEDD112-9A6F-77A0-1BBC-D525DBE86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83" y="640080"/>
            <a:ext cx="5481185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4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1630C-9B4D-789E-F55F-5642844E4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A8221-FA76-792D-EAC9-43C9D4A53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Concept</a:t>
            </a:r>
          </a:p>
        </p:txBody>
      </p:sp>
      <p:pic>
        <p:nvPicPr>
          <p:cNvPr id="1026" name="Picture 2" descr="Variance%26Residuals">
            <a:extLst>
              <a:ext uri="{FF2B5EF4-FFF2-40B4-BE49-F238E27FC236}">
                <a16:creationId xmlns:a16="http://schemas.microsoft.com/office/drawing/2014/main" id="{855A97F6-7D05-BD81-7375-DA0487AE4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00" y="2338802"/>
            <a:ext cx="8178799" cy="306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F30241-E657-674E-75B9-93EF9344654F}"/>
              </a:ext>
            </a:extLst>
          </p:cNvPr>
          <p:cNvSpPr txBox="1"/>
          <p:nvPr/>
        </p:nvSpPr>
        <p:spPr>
          <a:xfrm>
            <a:off x="4427984" y="6206248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www.simplilearn.com</a:t>
            </a:r>
            <a:r>
              <a:rPr lang="en-US" sz="1200" dirty="0"/>
              <a:t>/tutorials/machine-learning-tutorial/principal-component-analysis</a:t>
            </a:r>
          </a:p>
        </p:txBody>
      </p:sp>
    </p:spTree>
    <p:extLst>
      <p:ext uri="{BB962C8B-B14F-4D97-AF65-F5344CB8AC3E}">
        <p14:creationId xmlns:p14="http://schemas.microsoft.com/office/powerpoint/2010/main" val="62677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3D2795-098C-BAEC-D6B1-3E4E9DE06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090B7-8802-01E4-266D-08E020DBF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Math!</a:t>
            </a:r>
          </a:p>
        </p:txBody>
      </p:sp>
      <p:pic>
        <p:nvPicPr>
          <p:cNvPr id="1028" name="Picture 4" descr="Funny Engineer Memes">
            <a:extLst>
              <a:ext uri="{FF2B5EF4-FFF2-40B4-BE49-F238E27FC236}">
                <a16:creationId xmlns:a16="http://schemas.microsoft.com/office/drawing/2014/main" id="{4FA3723F-A77E-A608-C65D-3E860C62B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2987" y="885073"/>
            <a:ext cx="5085525" cy="508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78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0202-34DF-3EF3-FEFB-DE1C08823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6DA0D09-FD37-EE33-6F45-2D9423D3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Warm 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A56C8-D9DB-2D02-FD39-DE4BFA507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8374063" cy="4067175"/>
          </a:xfrm>
        </p:spPr>
        <p:txBody>
          <a:bodyPr/>
          <a:lstStyle/>
          <a:p>
            <a:r>
              <a:rPr lang="en-GB" dirty="0"/>
              <a:t>You have a 5-liter jug and a 3-liter jug. How can you measure exactly 4 </a:t>
            </a:r>
            <a:r>
              <a:rPr lang="en-GB" dirty="0" err="1"/>
              <a:t>liters</a:t>
            </a:r>
            <a:r>
              <a:rPr lang="en-GB" dirty="0"/>
              <a:t> of water using only these two jugs?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6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7D8F51-D22F-65E5-AEED-9E35DB56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Rectangle 103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DE448-A821-26B4-0D67-E5E54200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Intuition</a:t>
            </a:r>
          </a:p>
        </p:txBody>
      </p:sp>
      <p:pic>
        <p:nvPicPr>
          <p:cNvPr id="3" name="Online Media 2" descr="Eigenvectors and eigenvalues | Chapter 14, Essence of linear algebra">
            <a:hlinkClick r:id="" action="ppaction://media"/>
            <a:extLst>
              <a:ext uri="{FF2B5EF4-FFF2-40B4-BE49-F238E27FC236}">
                <a16:creationId xmlns:a16="http://schemas.microsoft.com/office/drawing/2014/main" id="{4EF36EA1-4A04-B49A-43F1-9E18C61BFC1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3328" y="1675227"/>
            <a:ext cx="777734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7D8F51-D22F-65E5-AEED-9E35DB56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DE448-A821-26B4-0D67-E5E542007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Matrices as linear transformations</a:t>
            </a:r>
          </a:p>
        </p:txBody>
      </p:sp>
      <p:pic>
        <p:nvPicPr>
          <p:cNvPr id="4" name="Online Media 3" descr="Linear transformations and matrices | Chapter 3, Essence of linear algebra">
            <a:hlinkClick r:id="" action="ppaction://media"/>
            <a:extLst>
              <a:ext uri="{FF2B5EF4-FFF2-40B4-BE49-F238E27FC236}">
                <a16:creationId xmlns:a16="http://schemas.microsoft.com/office/drawing/2014/main" id="{E4D08429-A5F6-3D99-3DC8-102DF9463A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83328" y="1675227"/>
            <a:ext cx="777734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6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94A2A-826E-7D5C-2286-6CD37C622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98FB1-59D3-8108-3620-0AC600B8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0578" y="1257300"/>
            <a:ext cx="3988849" cy="138112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Interactive tool</a:t>
            </a:r>
          </a:p>
        </p:txBody>
      </p:sp>
      <p:pic>
        <p:nvPicPr>
          <p:cNvPr id="17" name="Graphic 16" descr="Marker">
            <a:extLst>
              <a:ext uri="{FF2B5EF4-FFF2-40B4-BE49-F238E27FC236}">
                <a16:creationId xmlns:a16="http://schemas.microsoft.com/office/drawing/2014/main" id="{75A6450F-F983-6468-BD33-29F57DDC3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490" y="2079067"/>
            <a:ext cx="3026740" cy="30267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3AF6-E680-264F-02EB-EC0FFFD88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0579" y="2947260"/>
            <a:ext cx="4003614" cy="2927188"/>
          </a:xfrm>
        </p:spPr>
        <p:txBody>
          <a:bodyPr anchor="ctr">
            <a:normAutofit/>
          </a:bodyPr>
          <a:lstStyle/>
          <a:p>
            <a:r>
              <a:rPr lang="en-GB" sz="1500" dirty="0">
                <a:solidFill>
                  <a:srgbClr val="000000"/>
                </a:solidFill>
                <a:hlinkClick r:id="rId4"/>
              </a:rPr>
              <a:t>https://projector.tensorflow.org/</a:t>
            </a:r>
            <a:endParaRPr lang="en-GB" sz="1500" dirty="0">
              <a:solidFill>
                <a:srgbClr val="000000"/>
              </a:solidFill>
            </a:endParaRPr>
          </a:p>
          <a:p>
            <a:endParaRPr lang="en-GB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1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F53B5-FC35-72B1-3DFE-B39D66D65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6C1D-5EEC-97F7-3904-A9AE096F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Non-linear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D19F-7CF6-F99C-AA64-212D30066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make a non-linear dimensionality reduction technique?</a:t>
            </a:r>
          </a:p>
        </p:txBody>
      </p:sp>
    </p:spTree>
    <p:extLst>
      <p:ext uri="{BB962C8B-B14F-4D97-AF65-F5344CB8AC3E}">
        <p14:creationId xmlns:p14="http://schemas.microsoft.com/office/powerpoint/2010/main" val="324738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59A39-C019-1097-171E-A41988F0B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74BF1D-6A92-CDE6-453A-8834E37F9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6942" y="3626378"/>
            <a:ext cx="2108319" cy="541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Information bottleneck</a:t>
            </a:r>
          </a:p>
        </p:txBody>
      </p:sp>
      <p:pic>
        <p:nvPicPr>
          <p:cNvPr id="5" name="Picture 4" descr="A diagram of a code&#10;&#10;Description automatically generated">
            <a:extLst>
              <a:ext uri="{FF2B5EF4-FFF2-40B4-BE49-F238E27FC236}">
                <a16:creationId xmlns:a16="http://schemas.microsoft.com/office/drawing/2014/main" id="{0283404C-4F91-CC25-8A25-8F14F777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058" y="2057296"/>
            <a:ext cx="4789884" cy="367984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857C0CC-90BF-43FB-424D-8E8705AA1FD5}"/>
              </a:ext>
            </a:extLst>
          </p:cNvPr>
          <p:cNvSpPr txBox="1">
            <a:spLocks/>
          </p:cNvSpPr>
          <p:nvPr/>
        </p:nvSpPr>
        <p:spPr>
          <a:xfrm>
            <a:off x="1206103" y="1236485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Important concept</a:t>
            </a:r>
          </a:p>
        </p:txBody>
      </p:sp>
    </p:spTree>
    <p:extLst>
      <p:ext uri="{BB962C8B-B14F-4D97-AF65-F5344CB8AC3E}">
        <p14:creationId xmlns:p14="http://schemas.microsoft.com/office/powerpoint/2010/main" val="2680400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33466-79BA-376B-7CDB-5BEF30CC3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135BC6-24B4-8511-6BD1-DFEE57462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6103" y="2537681"/>
            <a:ext cx="7006136" cy="2443050"/>
          </a:xfrm>
        </p:spPr>
        <p:txBody>
          <a:bodyPr>
            <a:normAutofit/>
          </a:bodyPr>
          <a:lstStyle/>
          <a:p>
            <a:r>
              <a:rPr lang="en-US" dirty="0" err="1"/>
              <a:t>tSNE</a:t>
            </a:r>
            <a:endParaRPr lang="en-US" dirty="0"/>
          </a:p>
          <a:p>
            <a:r>
              <a:rPr lang="en-US" dirty="0"/>
              <a:t>Autoencoder (non-linear loss function)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943304-4C5C-8A63-C80E-7B7F4E10AF02}"/>
              </a:ext>
            </a:extLst>
          </p:cNvPr>
          <p:cNvSpPr txBox="1">
            <a:spLocks/>
          </p:cNvSpPr>
          <p:nvPr/>
        </p:nvSpPr>
        <p:spPr>
          <a:xfrm>
            <a:off x="1206103" y="1236485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generalizations of this idea</a:t>
            </a:r>
          </a:p>
        </p:txBody>
      </p:sp>
    </p:spTree>
    <p:extLst>
      <p:ext uri="{BB962C8B-B14F-4D97-AF65-F5344CB8AC3E}">
        <p14:creationId xmlns:p14="http://schemas.microsoft.com/office/powerpoint/2010/main" val="706170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3B262-27C9-F0FB-75C0-5E885957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4C290-EFCC-35A0-4441-DFB415B16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229" y="1226528"/>
            <a:ext cx="3017522" cy="2732138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BF839-A2B3-D48E-4197-78F905486FA4}"/>
              </a:ext>
            </a:extLst>
          </p:cNvPr>
          <p:cNvSpPr txBox="1"/>
          <p:nvPr/>
        </p:nvSpPr>
        <p:spPr>
          <a:xfrm>
            <a:off x="6232780" y="4120242"/>
            <a:ext cx="2761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a. stochastic </a:t>
            </a:r>
            <a:b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b. distances not preserved</a:t>
            </a:r>
            <a:b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c. difficult to communicate to non-technical experts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BEFA09A8-67F9-489C-175F-3A0FDF1A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7" y="930321"/>
            <a:ext cx="6074231" cy="45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842ED-4D8D-FD63-281F-B3AC9BFB1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A666-2A0F-21A3-A0F7-18E4FB6BD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98" y="1314451"/>
            <a:ext cx="8328733" cy="549797"/>
          </a:xfrm>
        </p:spPr>
        <p:txBody>
          <a:bodyPr vert="horz" lIns="68580" tIns="34290" rIns="68580" bIns="34290" rtlCol="0" anchor="b">
            <a:normAutofit fontScale="90000"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Visualizations can be misleading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CE247901-F8BB-2070-78C1-CB057C25C527}"/>
              </a:ext>
            </a:extLst>
          </p:cNvPr>
          <p:cNvSpPr txBox="1">
            <a:spLocks/>
          </p:cNvSpPr>
          <p:nvPr/>
        </p:nvSpPr>
        <p:spPr>
          <a:xfrm>
            <a:off x="2051808" y="1630971"/>
            <a:ext cx="6362428" cy="388330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1. distances not preserved in </a:t>
            </a:r>
            <a:r>
              <a:rPr kumimoji="0" lang="en-GB" sz="1350" b="0" i="0" u="none" strike="noStrike" kern="1200" cap="all" spc="0" normalizeH="0" baseline="0" noProof="0" dirty="0" err="1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tsne</a:t>
            </a:r>
            <a:endParaRPr kumimoji="0" lang="en-GB" sz="135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</a:t>
            </a: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https://distill.pub/2016/misread-tsne/</a:t>
            </a: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2. cluster sizes do not matter</a:t>
            </a: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3. you can see some shapes sometimes </a:t>
            </a: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4. random does not always look random</a:t>
            </a:r>
            <a:br>
              <a:rPr kumimoji="0" lang="en-GB" sz="135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kumimoji="0" lang="en-GB" sz="1350" b="0" i="0" u="none" strike="noStrike" kern="1200" cap="all" spc="0" normalizeH="0" baseline="0" noProof="0" dirty="0">
              <a:ln w="3175" cmpd="sng">
                <a:noFill/>
              </a:ln>
              <a:gradFill flip="none" rotWithShape="1">
                <a:gsLst>
                  <a:gs pos="0">
                    <a:prstClr val="white"/>
                  </a:gs>
                  <a:gs pos="100000">
                    <a:prstClr val="white">
                      <a:lumMod val="65000"/>
                    </a:prstClr>
                  </a:gs>
                </a:gsLst>
                <a:lin ang="5580000" scaled="0"/>
                <a:tileRect/>
              </a:gra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4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3FC2E-2F78-AA89-9582-3DC38E79A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C26413-4637-B149-8494-99EB28B0E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093" y="1481503"/>
            <a:ext cx="6507167" cy="3883307"/>
          </a:xfrm>
        </p:spPr>
        <p:txBody>
          <a:bodyPr>
            <a:normAutofit/>
          </a:bodyPr>
          <a:lstStyle/>
          <a:p>
            <a: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problems with communicating high dimensional data</a:t>
            </a: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High dimensions are difficult to visualize</a:t>
            </a: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GB" sz="135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GB" sz="135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64CEB-533A-811F-C1AB-4B5117804B27}"/>
              </a:ext>
            </a:extLst>
          </p:cNvPr>
          <p:cNvSpPr txBox="1">
            <a:spLocks/>
          </p:cNvSpPr>
          <p:nvPr/>
        </p:nvSpPr>
        <p:spPr>
          <a:xfrm>
            <a:off x="1313259" y="1117389"/>
            <a:ext cx="6507167" cy="80010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0" normalizeH="0" baseline="0" noProof="0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entury Gothic" panose="020B0502020202020204"/>
                <a:ea typeface="+mj-ea"/>
                <a:cs typeface="+mj-cs"/>
              </a:rPr>
              <a:t>Visualizing high-dimensions</a:t>
            </a:r>
          </a:p>
        </p:txBody>
      </p:sp>
    </p:spTree>
    <p:extLst>
      <p:ext uri="{BB962C8B-B14F-4D97-AF65-F5344CB8AC3E}">
        <p14:creationId xmlns:p14="http://schemas.microsoft.com/office/powerpoint/2010/main" val="3856033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346CE-6758-080E-9318-F0C4151AE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6918-4D91-8C19-4478-8E89421C6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14" y="1140829"/>
            <a:ext cx="4667866" cy="627926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C6FA79B2-1F3C-77EA-002A-9F6DFA4E3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037" y="962362"/>
            <a:ext cx="6777344" cy="49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8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8C5E-80D7-CDFC-0DED-584C05F0E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DFFDA16-DF15-3B28-70B4-6B4D34A1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</a:t>
            </a:r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66BF88A-9EB4-BA52-974E-B3D287A7D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" y="1491332"/>
            <a:ext cx="9067800" cy="402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FEF1D9-CCFE-FC59-F332-A0ADCE3141CA}"/>
              </a:ext>
            </a:extLst>
          </p:cNvPr>
          <p:cNvSpPr txBox="1"/>
          <p:nvPr/>
        </p:nvSpPr>
        <p:spPr>
          <a:xfrm>
            <a:off x="6080492" y="5816297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3239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DB482-8BE8-1091-64C1-1ED71B98E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F4D0-ECC0-0DD7-EC2C-87DB93D8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14" y="1140829"/>
            <a:ext cx="4667866" cy="627926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4E9F0E-A6AB-E8D0-D8BF-ADE744C52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706"/>
            <a:ext cx="9144000" cy="470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34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E07E6-FF2A-D749-CC41-388204214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0542D2-9216-C7B6-B837-5BCF3252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292" y="953115"/>
            <a:ext cx="4667866" cy="4961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86762A-8811-9AEE-D6D3-A5DEBD47EB12}"/>
              </a:ext>
            </a:extLst>
          </p:cNvPr>
          <p:cNvSpPr txBox="1"/>
          <p:nvPr/>
        </p:nvSpPr>
        <p:spPr>
          <a:xfrm>
            <a:off x="6365631" y="2870689"/>
            <a:ext cx="26201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Area proportional to number of vaccine doses</a:t>
            </a:r>
          </a:p>
        </p:txBody>
      </p:sp>
    </p:spTree>
    <p:extLst>
      <p:ext uri="{BB962C8B-B14F-4D97-AF65-F5344CB8AC3E}">
        <p14:creationId xmlns:p14="http://schemas.microsoft.com/office/powerpoint/2010/main" val="3381086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A22FF-8AB9-72E3-C4FB-88E358058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76854-EB9E-ED82-6C19-B2567EBB4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414" y="1140829"/>
            <a:ext cx="4667866" cy="627926"/>
          </a:xfrm>
        </p:spPr>
        <p:txBody>
          <a:bodyPr vert="horz" lIns="68580" tIns="34290" rIns="68580" bIns="34290" rtlCol="0" anchor="b">
            <a:normAutofit/>
          </a:bodyPr>
          <a:lstStyle/>
          <a:p>
            <a:pPr algn="ctr"/>
            <a:r>
              <a:rPr lang="en-US" sz="36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cartograms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91D1AA-C172-B6D7-C6BA-B6E615D12D79}"/>
              </a:ext>
            </a:extLst>
          </p:cNvPr>
          <p:cNvSpPr txBox="1"/>
          <p:nvPr/>
        </p:nvSpPr>
        <p:spPr>
          <a:xfrm>
            <a:off x="3187968" y="3038014"/>
            <a:ext cx="49291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3"/>
              </a:rPr>
              <a:t>https://go-cart.io/tutorial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02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77F79-7442-492C-6611-046E62518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D7FA-0B8A-B681-1A26-A979C1079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to Large-Language Models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E5D219B-BBAA-CAA0-D46C-15230DB80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710311"/>
            <a:ext cx="8374063" cy="406285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059C8F-10BD-A296-4E3E-6FCB55929795}"/>
              </a:ext>
            </a:extLst>
          </p:cNvPr>
          <p:cNvSpPr txBox="1"/>
          <p:nvPr/>
        </p:nvSpPr>
        <p:spPr>
          <a:xfrm>
            <a:off x="6080492" y="5888305"/>
            <a:ext cx="169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 by 3blue1brown</a:t>
            </a:r>
          </a:p>
        </p:txBody>
      </p:sp>
    </p:spTree>
    <p:extLst>
      <p:ext uri="{BB962C8B-B14F-4D97-AF65-F5344CB8AC3E}">
        <p14:creationId xmlns:p14="http://schemas.microsoft.com/office/powerpoint/2010/main" val="3683006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28C38-D1B1-8D27-0336-8FAEAE563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4874-F325-C547-DB33-6EDB79513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to Large-Language Models</a:t>
            </a:r>
          </a:p>
        </p:txBody>
      </p:sp>
      <p:pic>
        <p:nvPicPr>
          <p:cNvPr id="5" name="Content Placeholder 4" descr="A graph of embeddings&#10;&#10;Description automatically generated">
            <a:extLst>
              <a:ext uri="{FF2B5EF4-FFF2-40B4-BE49-F238E27FC236}">
                <a16:creationId xmlns:a16="http://schemas.microsoft.com/office/drawing/2014/main" id="{ACFEB99C-F9AE-DEC3-7B54-B4BE4F3AB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747314"/>
            <a:ext cx="8374063" cy="398884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3FC644-444A-2073-AB0A-9215E5C00040}"/>
              </a:ext>
            </a:extLst>
          </p:cNvPr>
          <p:cNvSpPr txBox="1"/>
          <p:nvPr/>
        </p:nvSpPr>
        <p:spPr>
          <a:xfrm>
            <a:off x="6080492" y="5888305"/>
            <a:ext cx="169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 by 3blue1brown</a:t>
            </a:r>
          </a:p>
        </p:txBody>
      </p:sp>
    </p:spTree>
    <p:extLst>
      <p:ext uri="{BB962C8B-B14F-4D97-AF65-F5344CB8AC3E}">
        <p14:creationId xmlns:p14="http://schemas.microsoft.com/office/powerpoint/2010/main" val="456483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C7DD-633B-F8A6-F98E-5A93385C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8554-1125-BFC8-F664-40B3955B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 to Large-Language Models</a:t>
            </a:r>
          </a:p>
        </p:txBody>
      </p:sp>
      <p:pic>
        <p:nvPicPr>
          <p:cNvPr id="4" name="Online Media 3" descr="Transformers (how LLMs work) explained visually | DL5">
            <a:hlinkClick r:id="" action="ppaction://media"/>
            <a:extLst>
              <a:ext uri="{FF2B5EF4-FFF2-40B4-BE49-F238E27FC236}">
                <a16:creationId xmlns:a16="http://schemas.microsoft.com/office/drawing/2014/main" id="{A02DB234-7390-41ED-D442-81EFF05B5AA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71550" y="1708150"/>
            <a:ext cx="7199313" cy="4067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448FA0-1F6F-F19B-00A2-DDC661DC3735}"/>
              </a:ext>
            </a:extLst>
          </p:cNvPr>
          <p:cNvSpPr txBox="1"/>
          <p:nvPr/>
        </p:nvSpPr>
        <p:spPr>
          <a:xfrm>
            <a:off x="6080492" y="5888305"/>
            <a:ext cx="169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Video by 3blue1brown</a:t>
            </a:r>
          </a:p>
        </p:txBody>
      </p:sp>
    </p:spTree>
    <p:extLst>
      <p:ext uri="{BB962C8B-B14F-4D97-AF65-F5344CB8AC3E}">
        <p14:creationId xmlns:p14="http://schemas.microsoft.com/office/powerpoint/2010/main" val="24461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6C7DD-633B-F8A6-F98E-5A93385C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88554-1125-BFC8-F664-40B3955B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 life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DBF4FA-B504-40C4-3B36-5BFA5DA53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real life, there are no clear distinctions between unsupervised and supervised machine learning</a:t>
            </a:r>
          </a:p>
          <a:p>
            <a:r>
              <a:rPr lang="en-US" dirty="0"/>
              <a:t>You tend to use both </a:t>
            </a:r>
          </a:p>
          <a:p>
            <a:pPr lvl="1"/>
            <a:r>
              <a:rPr lang="en-US" dirty="0"/>
              <a:t>Or combine both (semi-supervised)</a:t>
            </a:r>
          </a:p>
        </p:txBody>
      </p:sp>
    </p:spTree>
    <p:extLst>
      <p:ext uri="{BB962C8B-B14F-4D97-AF65-F5344CB8AC3E}">
        <p14:creationId xmlns:p14="http://schemas.microsoft.com/office/powerpoint/2010/main" val="4099080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6740B-2965-A0C2-6BBD-F977C91AE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78CB9-988D-8749-E011-1781DE38B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Come back to the puzzle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17C33-5046-1909-0F47-D321E598A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have a 5-liter jug and a 3-liter jug. How can you measure exactly 4 </a:t>
            </a:r>
            <a:r>
              <a:rPr lang="en-GB" dirty="0" err="1"/>
              <a:t>liters</a:t>
            </a:r>
            <a:r>
              <a:rPr lang="en-GB" dirty="0"/>
              <a:t> of water using only these two jugs?</a:t>
            </a:r>
          </a:p>
          <a:p>
            <a:endParaRPr lang="en-GB" dirty="0"/>
          </a:p>
          <a:p>
            <a:r>
              <a:rPr lang="en-US" dirty="0"/>
              <a:t>Solution?</a:t>
            </a:r>
          </a:p>
          <a:p>
            <a:endParaRPr lang="en-US" dirty="0"/>
          </a:p>
          <a:p>
            <a:r>
              <a:rPr lang="en-US" dirty="0"/>
              <a:t>Now what if both jugs have the same base diameter (but different heights). Can you solve the problem using fewer steps?</a:t>
            </a:r>
          </a:p>
        </p:txBody>
      </p:sp>
    </p:spTree>
    <p:extLst>
      <p:ext uri="{BB962C8B-B14F-4D97-AF65-F5344CB8AC3E}">
        <p14:creationId xmlns:p14="http://schemas.microsoft.com/office/powerpoint/2010/main" val="1793677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3B490-3B07-3013-F99E-A72B7526F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ACDAB-C7C0-5A78-98C7-92F13FF5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34A1D-0690-173E-0CB7-87AF40A63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K 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402919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A7164-3651-BC8E-9E77-375FD7B22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19AA2-5510-D6F7-BF43-53EBE24A6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6" name="Content Placeholder 5" descr="A close-up of text&#10;&#10;Description automatically generated">
            <a:extLst>
              <a:ext uri="{FF2B5EF4-FFF2-40B4-BE49-F238E27FC236}">
                <a16:creationId xmlns:a16="http://schemas.microsoft.com/office/drawing/2014/main" id="{AFA8DD49-7C5F-45DA-35DB-1FA4A19E8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2640996"/>
            <a:ext cx="8374063" cy="22014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4B1C95-AE11-EC60-F203-D9BCF37CBBDC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829277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818C-7277-06C3-4D40-7455049AE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- Regression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F6F3BB-1DCE-52E5-FB1A-1FF6894DF4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67644" y="2348880"/>
          <a:ext cx="640871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946">
                  <a:extLst>
                    <a:ext uri="{9D8B030D-6E8A-4147-A177-3AD203B41FA5}">
                      <a16:colId xmlns:a16="http://schemas.microsoft.com/office/drawing/2014/main" val="1387917179"/>
                    </a:ext>
                  </a:extLst>
                </a:gridCol>
                <a:gridCol w="1684386">
                  <a:extLst>
                    <a:ext uri="{9D8B030D-6E8A-4147-A177-3AD203B41FA5}">
                      <a16:colId xmlns:a16="http://schemas.microsoft.com/office/drawing/2014/main" val="3906406308"/>
                    </a:ext>
                  </a:extLst>
                </a:gridCol>
                <a:gridCol w="1922982">
                  <a:extLst>
                    <a:ext uri="{9D8B030D-6E8A-4147-A177-3AD203B41FA5}">
                      <a16:colId xmlns:a16="http://schemas.microsoft.com/office/drawing/2014/main" val="1498959352"/>
                    </a:ext>
                  </a:extLst>
                </a:gridCol>
                <a:gridCol w="1497398">
                  <a:extLst>
                    <a:ext uri="{9D8B030D-6E8A-4147-A177-3AD203B41FA5}">
                      <a16:colId xmlns:a16="http://schemas.microsoft.com/office/drawing/2014/main" val="2667128976"/>
                    </a:ext>
                  </a:extLst>
                </a:gridCol>
              </a:tblGrid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ML Trained?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Cohort %</a:t>
                      </a:r>
                      <a:r>
                        <a:rPr lang="en-GB" dirty="0" err="1"/>
                        <a:t>ile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9580114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09000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526020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722886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996587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806847"/>
                  </a:ext>
                </a:extLst>
              </a:tr>
              <a:tr h="330741">
                <a:tc>
                  <a:txBody>
                    <a:bodyPr/>
                    <a:lstStyle/>
                    <a:p>
                      <a:r>
                        <a:rPr lang="en-GB" dirty="0"/>
                        <a:t>1784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818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E2A5130-1BBC-2E01-89DD-B68EACF40EDA}"/>
              </a:ext>
            </a:extLst>
          </p:cNvPr>
          <p:cNvSpPr txBox="1"/>
          <p:nvPr/>
        </p:nvSpPr>
        <p:spPr>
          <a:xfrm>
            <a:off x="6080492" y="5816297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6721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A033F-B22A-DFAB-E12D-B03BAA455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63D52-BD44-3C95-D64E-2BF84F8A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4" name="Content Placeholder 3" descr="K-Means Clustering Algorithm">
            <a:extLst>
              <a:ext uri="{FF2B5EF4-FFF2-40B4-BE49-F238E27FC236}">
                <a16:creationId xmlns:a16="http://schemas.microsoft.com/office/drawing/2014/main" id="{75CDFA8E-5B4F-FC36-2A9E-E6070D140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7708164" cy="38884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DC1745-25B2-6F1F-279C-76C461D514F4}"/>
              </a:ext>
            </a:extLst>
          </p:cNvPr>
          <p:cNvSpPr txBox="1"/>
          <p:nvPr/>
        </p:nvSpPr>
        <p:spPr>
          <a:xfrm>
            <a:off x="6080492" y="5816297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1737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29D17-1B5D-1027-7190-344EA0492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A9E24-22F8-ECB9-C48E-581F2711E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6" name="Content Placeholder 5" descr="A white text with black text&#10;&#10;Description automatically generated">
            <a:extLst>
              <a:ext uri="{FF2B5EF4-FFF2-40B4-BE49-F238E27FC236}">
                <a16:creationId xmlns:a16="http://schemas.microsoft.com/office/drawing/2014/main" id="{B2F9E403-5EA8-B742-097E-EB696FA5B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75" y="1790550"/>
            <a:ext cx="8374063" cy="39023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EFB641-39B9-9CD3-0963-E0708216A309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4158206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7B10BF-6AE9-6F25-D1B5-F10CDC361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book&#10;&#10;Description automatically generated">
            <a:extLst>
              <a:ext uri="{FF2B5EF4-FFF2-40B4-BE49-F238E27FC236}">
                <a16:creationId xmlns:a16="http://schemas.microsoft.com/office/drawing/2014/main" id="{3A544890-706A-8714-1B7A-BB4E99AC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4624"/>
            <a:ext cx="6192688" cy="6808112"/>
          </a:xfrm>
        </p:spPr>
      </p:pic>
    </p:spTree>
    <p:extLst>
      <p:ext uri="{BB962C8B-B14F-4D97-AF65-F5344CB8AC3E}">
        <p14:creationId xmlns:p14="http://schemas.microsoft.com/office/powerpoint/2010/main" val="2262901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3319B9-D574-AF5D-BC08-6DCEC60D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6A06E327-48D5-0D7A-3D7C-B52DC56E1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6" y="1944687"/>
            <a:ext cx="7200900" cy="35941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BBD9D-D092-4360-D4CD-D49FD21FB947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532660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F1D8F-B1FE-C1B9-845A-C5BBB80D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B334-3EE2-7F44-41F0-C031FE55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265E-9B32-F817-9DBA-B4F588376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1. Assign each data point to their closest centroid. 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2. Work out the mean of each resulting cluster and make this the new centroid. </a:t>
            </a: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endParaRPr lang="en-GB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  <a:hlinkClick r:id="rId3"/>
              </a:rPr>
              <a:t>https://www.youtube.com/watch?v=5I3Ei69I40s&amp;ab_channel=bitLectures</a:t>
            </a: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dirty="0">
                <a:hlinkClick r:id="rId4"/>
              </a:rPr>
              <a:t>https://www.youtube.com/watch?v=R2e3Ls9H_fc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71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496BF-A64A-3265-EF4A-B835FF198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67EF-E84C-8DA3-F7BC-12AA79AA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5" name="Online Media 4" descr="K-Means Clustering Explanation and Visualization">
            <a:hlinkClick r:id="" action="ppaction://media"/>
            <a:extLst>
              <a:ext uri="{FF2B5EF4-FFF2-40B4-BE49-F238E27FC236}">
                <a16:creationId xmlns:a16="http://schemas.microsoft.com/office/drawing/2014/main" id="{9E587628-A760-1D01-F350-04D7A46270C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71550" y="1708150"/>
            <a:ext cx="7199313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5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6E278-ACF9-F442-AAF0-FB3F70C02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3022-E7B3-DC7B-A5A6-0BDAB011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pic>
        <p:nvPicPr>
          <p:cNvPr id="4" name="Online Media 3" descr="k-means clustering">
            <a:hlinkClick r:id="" action="ppaction://media"/>
            <a:extLst>
              <a:ext uri="{FF2B5EF4-FFF2-40B4-BE49-F238E27FC236}">
                <a16:creationId xmlns:a16="http://schemas.microsoft.com/office/drawing/2014/main" id="{8A4F54CA-C875-F4DB-673E-FC60FD7C085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60550" y="1708150"/>
            <a:ext cx="54229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F23E1-F85C-DDAF-33B0-F0AC99A12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B622D-F704-0AC9-7731-4BE5FB56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9C511-B64F-92F5-3CAA-CFC99CC2C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apply this to high-dimensional data (more than 2 variables/features)</a:t>
            </a:r>
          </a:p>
        </p:txBody>
      </p:sp>
    </p:spTree>
    <p:extLst>
      <p:ext uri="{BB962C8B-B14F-4D97-AF65-F5344CB8AC3E}">
        <p14:creationId xmlns:p14="http://schemas.microsoft.com/office/powerpoint/2010/main" val="349802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7306-12AB-F32C-7035-8ADFFF97D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5FC0D-F4A9-ADCA-DCA1-70F8AE79B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948" y="332656"/>
            <a:ext cx="8375650" cy="423862"/>
          </a:xfrm>
        </p:spPr>
        <p:txBody>
          <a:bodyPr/>
          <a:lstStyle/>
          <a:p>
            <a:r>
              <a:rPr lang="en-GB" dirty="0"/>
              <a:t>K means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F665C-64CC-E7B2-71DC-AE105C93B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09A101A-925C-B0D0-582D-EE8B650E673C}"/>
                  </a:ext>
                </a:extLst>
              </p:cNvPr>
              <p:cNvSpPr txBox="1"/>
              <p:nvPr/>
            </p:nvSpPr>
            <p:spPr>
              <a:xfrm>
                <a:off x="539552" y="2030499"/>
                <a:ext cx="7992888" cy="29106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Arial" panose="020B0604020202020204" pitchFamily="34" charset="0"/>
                    <a:cs typeface="Times New Roman" panose="02020603050405020304" pitchFamily="18" charset="0"/>
                  </a:rPr>
                  <a:t>A 2-means algorithm is applied to the following 1 dimensional data: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m:t>0,2,3,7,8,9</m:t>
                      </m:r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The algorithm is initialised with the centroids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𝐴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</a:rPr>
                      <m:t>=5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SimHei" panose="02010609060101010101" pitchFamily="49" charset="-122"/>
                            <a:cs typeface="Times New Roman" panose="02020603050405020304" pitchFamily="18" charset="0"/>
                          </a:rPr>
                          <m:t>𝐵</m:t>
                        </m:r>
                      </m:sub>
                    </m:sSub>
                    <m:r>
                      <a:rPr kumimoji="0" lang="en-GB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SimHei" panose="02010609060101010101" pitchFamily="49" charset="-122"/>
                        <a:cs typeface="Times New Roman" panose="02020603050405020304" pitchFamily="18" charset="0"/>
                      </a:rPr>
                      <m:t>=12</m:t>
                    </m:r>
                  </m:oMath>
                </a14:m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(a)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	State which values are in cluster A after the first iteration.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(b)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	Update the new centroids.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(c)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 	State which values are in cluster A after the second iteration. 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15000"/>
                  </a:lnSpc>
                  <a:spcBef>
                    <a:spcPct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(d)</a:t>
                </a: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SimHei" panose="02010609060101010101" pitchFamily="49" charset="-122"/>
                    <a:cs typeface="Times New Roman" panose="02020603050405020304" pitchFamily="18" charset="0"/>
                  </a:rPr>
                  <a:t>	Where do the cluster centres converge to?</a:t>
                </a: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242D3D1-4059-E881-DE01-EDB737FDA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030499"/>
                <a:ext cx="7992888" cy="2910669"/>
              </a:xfrm>
              <a:prstGeom prst="rect">
                <a:avLst/>
              </a:prstGeom>
              <a:blipFill>
                <a:blip r:embed="rId3"/>
                <a:stretch>
                  <a:fillRect l="-686" t="-418" b="-2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CD4D66F-3A59-0E7B-A2E1-B8EB9E799307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0292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8920F-075E-7DE0-ACA2-4ADC19E0C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5D04-CE42-92F2-A86F-1F4F6422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 means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5FA075-798A-FA48-2051-1B652A3B80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175" y="1395412"/>
                <a:ext cx="8374063" cy="40671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Iteration 1:</a:t>
                </a:r>
              </a:p>
              <a:p>
                <a:pPr marL="0" indent="0">
                  <a:buNone/>
                </a:pPr>
                <a:r>
                  <a:rPr lang="en-GB" dirty="0"/>
                  <a:t>Cluster A: 0,2,3,7,8          		Cluster B: 9</a:t>
                </a:r>
              </a:p>
              <a:p>
                <a:pPr marL="0" indent="0">
                  <a:buNone/>
                </a:pPr>
                <a:r>
                  <a:rPr lang="en-GB" dirty="0"/>
                  <a:t>Centroid of cluster A: 4			Centroid of Cluster B: 9</a:t>
                </a:r>
              </a:p>
              <a:p>
                <a:pPr marL="0" indent="0">
                  <a:buNone/>
                </a:pPr>
                <a:r>
                  <a:rPr lang="en-GB" dirty="0"/>
                  <a:t>Within Cluster Sum of Squares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4−0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4−2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…=46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Iteration 2:</a:t>
                </a:r>
              </a:p>
              <a:p>
                <a:pPr marL="0" indent="0">
                  <a:buNone/>
                </a:pPr>
                <a:r>
                  <a:rPr lang="en-GB" dirty="0"/>
                  <a:t>Cluster 	A: 0,2,3				Cluster B: 7,8,9</a:t>
                </a:r>
              </a:p>
              <a:p>
                <a:pPr marL="0" indent="0">
                  <a:buNone/>
                </a:pPr>
                <a:r>
                  <a:rPr lang="en-GB" dirty="0"/>
                  <a:t>Centroid of cluster A: 1.666…		Centroid of Cluster B: 8	</a:t>
                </a:r>
              </a:p>
              <a:p>
                <a:pPr marL="0" indent="0">
                  <a:buNone/>
                </a:pPr>
                <a:r>
                  <a:rPr lang="en-GB" dirty="0"/>
                  <a:t>Within Cluster Sum of Squares = 6.666…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9C6241-2153-D1A1-B92C-8D2D433FDE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175" y="1395412"/>
                <a:ext cx="8374063" cy="4067175"/>
              </a:xfrm>
              <a:blipFill>
                <a:blip r:embed="rId2"/>
                <a:stretch>
                  <a:fillRect l="-1820" t="-1799" b="-163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611A57D-3850-ECD8-BD1E-0C083891F1EA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310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8BF4C-E3E8-A5C9-D241-16BAD30F4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60CAE-A6B4-7D96-6311-CD37AA438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  <a:p>
            <a:r>
              <a:rPr lang="en-GB" dirty="0"/>
              <a:t>Exploratory data analysis</a:t>
            </a:r>
          </a:p>
          <a:p>
            <a:r>
              <a:rPr lang="en-GB" dirty="0"/>
              <a:t>Hypothesis generation</a:t>
            </a:r>
          </a:p>
          <a:p>
            <a:r>
              <a:rPr lang="en-GB" dirty="0"/>
              <a:t>Data visualization</a:t>
            </a:r>
          </a:p>
          <a:p>
            <a:r>
              <a:rPr lang="en-GB" dirty="0"/>
              <a:t>Data imputation</a:t>
            </a:r>
          </a:p>
          <a:p>
            <a:r>
              <a:rPr lang="en-GB" dirty="0"/>
              <a:t>Detecting outliers</a:t>
            </a:r>
          </a:p>
          <a:p>
            <a:r>
              <a:rPr lang="en-GB" dirty="0"/>
              <a:t>Reduce “dimensions” or ”features”</a:t>
            </a:r>
          </a:p>
        </p:txBody>
      </p:sp>
    </p:spTree>
    <p:extLst>
      <p:ext uri="{BB962C8B-B14F-4D97-AF65-F5344CB8AC3E}">
        <p14:creationId xmlns:p14="http://schemas.microsoft.com/office/powerpoint/2010/main" val="205216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BA847-3DA6-2C24-C0D6-FB7D7B1EE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20E4-E940-9E88-136F-9FCDDBB3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Choice of initial centroids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7A684-39F9-7240-8CA7-6C1B237C6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688" y="1700808"/>
            <a:ext cx="7526510" cy="38164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BC18CE-B553-8F94-19AC-8891765703F9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2433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2CAB0-35F2-0BA0-EA85-EF632B63A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2FAA5-6B6E-E7F9-8497-D86D9CCD5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9B4A81-995A-14DF-7F78-9C35B34E4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175" y="2368175"/>
            <a:ext cx="8374063" cy="27471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E03CB4-5F74-93B6-E0D6-6734368694E4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2839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AD2F2-33CD-64E3-A462-F2596B8F8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035C-B921-6964-1B06-E0D9DBF0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Choosing 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00AF-DE73-2332-F149-927025AE5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20336B-B8E2-3C8F-5681-488029B4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73720"/>
            <a:ext cx="6355246" cy="4336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218CA-021B-AE9F-8E19-2764AF6F6E9D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27009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C9404-E23E-E80B-3C28-65049FDD2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39E3-B3E2-EE76-78E1-298439AAB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find the value of K</a:t>
            </a:r>
          </a:p>
        </p:txBody>
      </p:sp>
      <p:pic>
        <p:nvPicPr>
          <p:cNvPr id="4" name="Content Placeholder 3" descr="K-Means Clustering number of clusters | | elbow method">
            <a:extLst>
              <a:ext uri="{FF2B5EF4-FFF2-40B4-BE49-F238E27FC236}">
                <a16:creationId xmlns:a16="http://schemas.microsoft.com/office/drawing/2014/main" id="{4726A591-9FCC-DB7F-FA66-18C6A9DEC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49023"/>
            <a:ext cx="6408711" cy="412550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E5B32F-2534-E8DA-AC25-40A29644D8B7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80828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F401C-93EC-DF23-A3B1-121A81736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F988-ECC8-A74F-90D7-082DEEE0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653D4F-4685-8C3E-42CC-35640E5FF3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What is the distance between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(1,3,10)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0,6,20</m:t>
                        </m:r>
                      </m:e>
                    </m:d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We could use the Euclidean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6−3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20−10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≈10.5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We could use the Manhattan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0−1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6−3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20−10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=14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We could use a correlation distance: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≈0.0035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BBE417-EA8A-6E00-8CA7-E74D35C73D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0" t="-17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F1574E8-A23A-C8E4-5486-B6D781FA5972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916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009ED-C1B6-58CD-1BD4-0D3CE6C1B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B9241-E446-4254-AE8F-BC4B02AD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B5B5F-F2B6-DB75-8BB0-E5A84943B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175" y="1708150"/>
            <a:ext cx="8652321" cy="4067175"/>
          </a:xfrm>
        </p:spPr>
        <p:txBody>
          <a:bodyPr/>
          <a:lstStyle/>
          <a:p>
            <a:pPr lvl="1"/>
            <a:r>
              <a:rPr lang="en-GB" dirty="0">
                <a:hlinkClick r:id="rId2"/>
              </a:rPr>
              <a:t>https://github.com/neelsoumya/public_teaching_unsupervised_learning</a:t>
            </a:r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>
                <a:hlinkClick r:id="rId3"/>
              </a:rPr>
              <a:t>https://www.statlearning.com/</a:t>
            </a:r>
            <a:endParaRPr lang="en-GB" dirty="0"/>
          </a:p>
          <a:p>
            <a:pPr lvl="1"/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42973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2AC30-D50F-6463-1CBF-FE2D44E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D9E4-3965-0EB3-D1DF-98B84872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2A60A-B093-A184-F7FD-79D9B57AE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3561198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6FD8C-095C-D7A8-9465-C0DD83C29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2A835-6B98-27B4-55D9-A48CB2633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139DA8-B2FE-2659-9A88-B2DBE9241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882"/>
          <a:stretch/>
        </p:blipFill>
        <p:spPr>
          <a:xfrm>
            <a:off x="349782" y="1700808"/>
            <a:ext cx="8272069" cy="34563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DEF00B-69D4-50E9-9112-158AAD87F5AD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70633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1D5C4-9DAD-7358-ADAA-B40F25BE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5F46-86FC-B903-4CE8-4A647C61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BD141D-E9F4-1B85-9977-2871DBE8B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734" y="1484784"/>
            <a:ext cx="8145165" cy="3600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BC2F9F-1DBF-4DAC-1602-218114B269CE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2165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0E6D-42C2-1015-C467-77A9B6F8D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AB99-8A93-F7FD-321E-EBADCA5A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9352-B2D7-9A6E-FFE3-C9099FA3C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68E1C-D198-EE38-F069-085BA819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95166"/>
            <a:ext cx="8178176" cy="3454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D167F-1C78-EB1C-FC0D-7832133BB6D4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964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FF479-CBE1-D207-5403-296B6D397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22733-D53F-243D-9341-D6945665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A7B2F-CD9D-A46A-73E7-51528E68B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to visualize high-dimensional data?</a:t>
            </a:r>
          </a:p>
          <a:p>
            <a:r>
              <a:rPr lang="en-GB" dirty="0"/>
              <a:t>Pairwise</a:t>
            </a:r>
          </a:p>
        </p:txBody>
      </p:sp>
    </p:spTree>
    <p:extLst>
      <p:ext uri="{BB962C8B-B14F-4D97-AF65-F5344CB8AC3E}">
        <p14:creationId xmlns:p14="http://schemas.microsoft.com/office/powerpoint/2010/main" val="222314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5C54A-AC8D-640F-3F1F-8D7BE7B08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86B8-7C80-1937-21A6-68C38EDA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A41D7-E971-E929-5371-9030902AC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CFCBCC-D236-86E9-35FE-AF07DC17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5" y="1676950"/>
            <a:ext cx="8490741" cy="35522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F29DA9-C31F-F7DC-E74E-1A7743683A28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8555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61208-B327-FCE3-F201-2CB990093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24B95-5ECB-B9FA-F23F-699417FAD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37928-07E0-16B9-7502-AE0CE3A0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D9361-F494-865B-BC1F-F60FD650A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4" y="1516225"/>
            <a:ext cx="8490743" cy="3552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D0B20-2AE0-929C-37AF-9A584A52F3E0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076566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9A438-5EE3-3464-80AD-AC6C5480E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C015-CCFA-186D-6AF8-AC30639B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pic>
        <p:nvPicPr>
          <p:cNvPr id="5" name="Content Placeholder 4" descr="A screenshot of a text&#10;&#10;Description automatically generated">
            <a:extLst>
              <a:ext uri="{FF2B5EF4-FFF2-40B4-BE49-F238E27FC236}">
                <a16:creationId xmlns:a16="http://schemas.microsoft.com/office/drawing/2014/main" id="{ABD7F99D-2D8F-5DFB-2232-8EB05CCCB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10" y="1708150"/>
            <a:ext cx="7885593" cy="4067175"/>
          </a:xfrm>
        </p:spPr>
      </p:pic>
    </p:spTree>
    <p:extLst>
      <p:ext uri="{BB962C8B-B14F-4D97-AF65-F5344CB8AC3E}">
        <p14:creationId xmlns:p14="http://schemas.microsoft.com/office/powerpoint/2010/main" val="2350493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1FBFF-3F6F-E260-09D9-C2BEC5D50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845E4-A9C2-08BD-48F9-5B4F54116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A086-0FAF-0998-537A-6B1CD2C34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Euclidean distance</a:t>
            </a:r>
          </a:p>
          <a:p>
            <a:endParaRPr lang="en-GB" dirty="0"/>
          </a:p>
          <a:p>
            <a:r>
              <a:rPr lang="en-GB" dirty="0"/>
              <a:t>Correlation based distance</a:t>
            </a:r>
          </a:p>
        </p:txBody>
      </p:sp>
    </p:spTree>
    <p:extLst>
      <p:ext uri="{BB962C8B-B14F-4D97-AF65-F5344CB8AC3E}">
        <p14:creationId xmlns:p14="http://schemas.microsoft.com/office/powerpoint/2010/main" val="17731353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00D1D-F0D9-B135-7C7D-38AAD757E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8F2-E143-C7E7-5392-AC78AEA34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6" name="Content Placeholder 5" descr="A screenshot of a math test&#10;&#10;Description automatically generated">
            <a:extLst>
              <a:ext uri="{FF2B5EF4-FFF2-40B4-BE49-F238E27FC236}">
                <a16:creationId xmlns:a16="http://schemas.microsoft.com/office/drawing/2014/main" id="{F173EDA5-88DF-F0AF-3AC4-816658801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10448"/>
            <a:ext cx="4150647" cy="4754856"/>
          </a:xfrm>
        </p:spPr>
      </p:pic>
    </p:spTree>
    <p:extLst>
      <p:ext uri="{BB962C8B-B14F-4D97-AF65-F5344CB8AC3E}">
        <p14:creationId xmlns:p14="http://schemas.microsoft.com/office/powerpoint/2010/main" val="9494047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3832E-523C-8C30-9F11-727D4EB2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C211-A456-16CF-8754-C0E8D210A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5" name="Content Placeholder 4" descr="A text on a white background&#10;&#10;Description automatically generated">
            <a:extLst>
              <a:ext uri="{FF2B5EF4-FFF2-40B4-BE49-F238E27FC236}">
                <a16:creationId xmlns:a16="http://schemas.microsoft.com/office/drawing/2014/main" id="{F84C0447-B879-C961-777B-1B2A5D205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6" y="1817687"/>
            <a:ext cx="7912100" cy="3848100"/>
          </a:xfrm>
        </p:spPr>
      </p:pic>
    </p:spTree>
    <p:extLst>
      <p:ext uri="{BB962C8B-B14F-4D97-AF65-F5344CB8AC3E}">
        <p14:creationId xmlns:p14="http://schemas.microsoft.com/office/powerpoint/2010/main" val="3397714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0B930-3A44-2344-D630-7A0CD82CC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ED2C-1689-0484-81AD-D5C7F7DC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6" name="Content Placeholder 5" descr="A graph with colored lines and numbers&#10;&#10;Description automatically generated">
            <a:extLst>
              <a:ext uri="{FF2B5EF4-FFF2-40B4-BE49-F238E27FC236}">
                <a16:creationId xmlns:a16="http://schemas.microsoft.com/office/drawing/2014/main" id="{B9CA7FAF-6562-C68C-87BE-E8C7B3180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534266"/>
            <a:ext cx="6438544" cy="4487022"/>
          </a:xfrm>
        </p:spPr>
      </p:pic>
    </p:spTree>
    <p:extLst>
      <p:ext uri="{BB962C8B-B14F-4D97-AF65-F5344CB8AC3E}">
        <p14:creationId xmlns:p14="http://schemas.microsoft.com/office/powerpoint/2010/main" val="747158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AEB19-2A05-6BAE-85FC-897A599F8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908C-4067-FD71-3440-A9640E806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6" name="Content Placeholder 5" descr="A screenshot of a math test&#10;&#10;Description automatically generated">
            <a:extLst>
              <a:ext uri="{FF2B5EF4-FFF2-40B4-BE49-F238E27FC236}">
                <a16:creationId xmlns:a16="http://schemas.microsoft.com/office/drawing/2014/main" id="{B329E7D9-A8E7-EFE0-1A8D-B98805B9C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10448"/>
            <a:ext cx="4150647" cy="4754856"/>
          </a:xfrm>
        </p:spPr>
      </p:pic>
    </p:spTree>
    <p:extLst>
      <p:ext uri="{BB962C8B-B14F-4D97-AF65-F5344CB8AC3E}">
        <p14:creationId xmlns:p14="http://schemas.microsoft.com/office/powerpoint/2010/main" val="3736328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75D78-1DF5-B9A4-4BA5-29BFF059E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9620-988A-A046-38F0-BA6405A5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Dissimilarity measures</a:t>
            </a:r>
          </a:p>
        </p:txBody>
      </p:sp>
      <p:pic>
        <p:nvPicPr>
          <p:cNvPr id="5" name="Content Placeholder 4" descr="A screenshot of a test&#10;&#10;Description automatically generated">
            <a:extLst>
              <a:ext uri="{FF2B5EF4-FFF2-40B4-BE49-F238E27FC236}">
                <a16:creationId xmlns:a16="http://schemas.microsoft.com/office/drawing/2014/main" id="{E714ACAA-0249-1D8F-1290-119061AC3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14" y="1708150"/>
            <a:ext cx="6226985" cy="4067175"/>
          </a:xfrm>
        </p:spPr>
      </p:pic>
    </p:spTree>
    <p:extLst>
      <p:ext uri="{BB962C8B-B14F-4D97-AF65-F5344CB8AC3E}">
        <p14:creationId xmlns:p14="http://schemas.microsoft.com/office/powerpoint/2010/main" val="31440223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BBFDC-E588-95A0-CE02-BE61C3045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463A2-6EA2-EE6D-8CE2-958CA020E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variables/features</a:t>
            </a:r>
          </a:p>
        </p:txBody>
      </p:sp>
      <p:pic>
        <p:nvPicPr>
          <p:cNvPr id="6" name="Content Placeholder 5" descr="A close-up of a text&#10;&#10;Description automatically generated">
            <a:extLst>
              <a:ext uri="{FF2B5EF4-FFF2-40B4-BE49-F238E27FC236}">
                <a16:creationId xmlns:a16="http://schemas.microsoft.com/office/drawing/2014/main" id="{ED4F1E9F-1E9D-22DE-0561-DED34B942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3" y="1471176"/>
            <a:ext cx="6995171" cy="4694128"/>
          </a:xfrm>
        </p:spPr>
      </p:pic>
    </p:spTree>
    <p:extLst>
      <p:ext uri="{BB962C8B-B14F-4D97-AF65-F5344CB8AC3E}">
        <p14:creationId xmlns:p14="http://schemas.microsoft.com/office/powerpoint/2010/main" val="179282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13CFB-8373-F252-E962-B08C1B9A1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F0E04-A232-CCF5-E42F-D383C788C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High-dimensional data</a:t>
            </a:r>
          </a:p>
        </p:txBody>
      </p:sp>
      <p:pic>
        <p:nvPicPr>
          <p:cNvPr id="6" name="Picture 5" descr="A graph of a graph&#10;&#10;Description automatically generated">
            <a:extLst>
              <a:ext uri="{FF2B5EF4-FFF2-40B4-BE49-F238E27FC236}">
                <a16:creationId xmlns:a16="http://schemas.microsoft.com/office/drawing/2014/main" id="{7012975E-EBFC-B7DA-BD60-FAAF75313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28800"/>
            <a:ext cx="8820980" cy="35283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60DCF8-1C8D-ED2C-E0B2-2A3310BF6673}"/>
              </a:ext>
            </a:extLst>
          </p:cNvPr>
          <p:cNvSpPr txBox="1"/>
          <p:nvPr/>
        </p:nvSpPr>
        <p:spPr>
          <a:xfrm>
            <a:off x="971600" y="5589240"/>
            <a:ext cx="7632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stats.stackexchange.com</a:t>
            </a:r>
            <a:r>
              <a:rPr lang="en-US" sz="1200" dirty="0"/>
              <a:t>/questions/2691/making-sense-of-principal-component-analysis-eigenvectors-eigenvalues</a:t>
            </a:r>
          </a:p>
        </p:txBody>
      </p:sp>
    </p:spTree>
    <p:extLst>
      <p:ext uri="{BB962C8B-B14F-4D97-AF65-F5344CB8AC3E}">
        <p14:creationId xmlns:p14="http://schemas.microsoft.com/office/powerpoint/2010/main" val="24800551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CA2B2-CA38-B761-D819-6D8583DFB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49E13-0482-4B23-0F03-A22443482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81EDF-7818-E36A-31FF-2BEED6E24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Three types in common usage</a:t>
            </a:r>
          </a:p>
          <a:p>
            <a:r>
              <a:rPr lang="en-GB" dirty="0"/>
              <a:t>Single linkage – look at distance between nearest neighbours</a:t>
            </a:r>
          </a:p>
          <a:p>
            <a:r>
              <a:rPr lang="en-GB" dirty="0"/>
              <a:t>Complete linkage – look at distance between furthest neighbours</a:t>
            </a:r>
          </a:p>
          <a:p>
            <a:r>
              <a:rPr lang="en-GB" dirty="0"/>
              <a:t>Average linkage (UPGMA) – look at average distances between al possible pairs in each group. </a:t>
            </a:r>
          </a:p>
        </p:txBody>
      </p:sp>
    </p:spTree>
    <p:extLst>
      <p:ext uri="{BB962C8B-B14F-4D97-AF65-F5344CB8AC3E}">
        <p14:creationId xmlns:p14="http://schemas.microsoft.com/office/powerpoint/2010/main" val="391778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99537-0026-B620-6BB6-0DEB906C6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67D0-C196-F98A-6469-4C591836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C779D-C0E7-CF7B-896B-ECD00A2B0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For the data set 7,10,20,28,35 perform hierarchical clustering using</a:t>
            </a:r>
          </a:p>
          <a:p>
            <a:pPr marL="457200" indent="-457200">
              <a:buAutoNum type="alphaLcParenBoth"/>
            </a:pPr>
            <a:r>
              <a:rPr lang="en-GB" dirty="0"/>
              <a:t>Single linkage</a:t>
            </a:r>
          </a:p>
          <a:p>
            <a:pPr marL="457200" indent="-457200">
              <a:buAutoNum type="alphaLcParenBoth"/>
            </a:pPr>
            <a:r>
              <a:rPr lang="en-GB" dirty="0"/>
              <a:t>Complete linkage</a:t>
            </a:r>
          </a:p>
          <a:p>
            <a:pPr marL="0" indent="0">
              <a:buNone/>
            </a:pPr>
            <a:r>
              <a:rPr lang="en-GB" dirty="0"/>
              <a:t>In each case plot the dendrogram to visualise it. </a:t>
            </a:r>
          </a:p>
        </p:txBody>
      </p:sp>
    </p:spTree>
    <p:extLst>
      <p:ext uri="{BB962C8B-B14F-4D97-AF65-F5344CB8AC3E}">
        <p14:creationId xmlns:p14="http://schemas.microsoft.com/office/powerpoint/2010/main" val="187777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E76D3-F88E-ED3C-2297-3E9B1E496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8354F-BCC7-EF49-F8F6-142A854F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6C3F1-C4F5-1230-8EA6-99BFA2D61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24" y="1772816"/>
            <a:ext cx="8384914" cy="37628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830387-30FD-5E2B-0F00-718570452C03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227875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37FE3-7C38-0BEB-2A55-8FA6AADF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7C280-5B37-B29D-A0FB-87CDEAC4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Hierarchical clustering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D668A0-6BB0-E073-B4B1-C69978A64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58" y="1772816"/>
            <a:ext cx="7924044" cy="376923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064FB1-0625-7BCC-18C2-752A10301170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86018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741167-0A4F-631C-9D91-FA2F231EE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A6EF8AFB-AAE4-4F52-4C3A-9EC55FCA2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5EE07-374D-969C-680D-B23B80469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Comparing Hierarchical Clustering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8AEA9B-3A33-4C43-9D39-A1506B6A3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994" y="332656"/>
            <a:ext cx="8130446" cy="58742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79A0F-3926-2BE4-3B76-D7D64C94D13B}"/>
              </a:ext>
            </a:extLst>
          </p:cNvPr>
          <p:cNvSpPr txBox="1"/>
          <p:nvPr/>
        </p:nvSpPr>
        <p:spPr>
          <a:xfrm>
            <a:off x="6080492" y="6392361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6716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120AD-3C8C-9C47-8253-1B17A2AD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544C-A648-95BD-6FB4-D58A11B64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k means to Hierarchical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F45B4-9243-B19C-5878-B8D1BFBDD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Advantage of k means over hierarchical:</a:t>
            </a:r>
          </a:p>
          <a:p>
            <a:r>
              <a:rPr lang="en-GB" dirty="0"/>
              <a:t>Faster computationally. </a:t>
            </a:r>
          </a:p>
          <a:p>
            <a:r>
              <a:rPr lang="en-GB" dirty="0"/>
              <a:t>Does not require choice of linkage.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Advantage of hierarchical over k means</a:t>
            </a:r>
          </a:p>
          <a:p>
            <a:r>
              <a:rPr lang="en-GB" dirty="0"/>
              <a:t>Does not require number of groups to be known in advance.</a:t>
            </a:r>
          </a:p>
          <a:p>
            <a:r>
              <a:rPr lang="en-GB" dirty="0"/>
              <a:t>No random seeds so more reproducible.</a:t>
            </a:r>
          </a:p>
          <a:p>
            <a:r>
              <a:rPr lang="en-GB" dirty="0"/>
              <a:t>Does not assume spherical shape.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28DF73-62DA-92D8-7C94-9B0479C3E684}"/>
              </a:ext>
            </a:extLst>
          </p:cNvPr>
          <p:cNvSpPr txBox="1"/>
          <p:nvPr/>
        </p:nvSpPr>
        <p:spPr>
          <a:xfrm>
            <a:off x="6080492" y="5888305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Slide courtesy Paul </a:t>
            </a:r>
            <a:r>
              <a:rPr lang="en-US" sz="1200" dirty="0" err="1"/>
              <a:t>Fannon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044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249BF-B50C-C0CF-811E-474DC6A61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5AC0F-1041-28ED-1526-AD360392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Decisions</a:t>
            </a: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53D71A16-067C-5B9C-88AE-082A66480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2654300"/>
            <a:ext cx="7340600" cy="1549400"/>
          </a:xfrm>
          <a:prstGeom prst="rect">
            <a:avLst/>
          </a:prstGeom>
        </p:spPr>
      </p:pic>
      <p:pic>
        <p:nvPicPr>
          <p:cNvPr id="8" name="Picture 7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B037D76-962A-C2F1-7846-691EBD8EC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84" y="4005064"/>
            <a:ext cx="70866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300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7D2FAF-2EBD-071F-BC0E-AB397AC84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35A39-627D-EC96-F6CB-1114E836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/>
              <a:t>Validating clusters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B113D-37BF-A205-6FBC-A9F9DAFE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r>
              <a:rPr lang="en-GB" sz="1900"/>
              <a:t>Validate clusters in external dataset</a:t>
            </a:r>
          </a:p>
          <a:p>
            <a:r>
              <a:rPr lang="en-GB" sz="1900"/>
              <a:t>Hypothesis generation</a:t>
            </a:r>
          </a:p>
          <a:p>
            <a:endParaRPr lang="en-GB" sz="1900"/>
          </a:p>
          <a:p>
            <a:pPr marL="0" indent="0">
              <a:buNone/>
            </a:pPr>
            <a:endParaRPr lang="en-GB" sz="1900"/>
          </a:p>
        </p:txBody>
      </p:sp>
      <p:pic>
        <p:nvPicPr>
          <p:cNvPr id="4" name="Picture 3" descr="A diagram of clustering clusters&#10;&#10;Description automatically generated with medium confidence">
            <a:extLst>
              <a:ext uri="{FF2B5EF4-FFF2-40B4-BE49-F238E27FC236}">
                <a16:creationId xmlns:a16="http://schemas.microsoft.com/office/drawing/2014/main" id="{8A49954F-30BC-9F0A-7FD8-41C57A038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480857"/>
            <a:ext cx="5177790" cy="38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A7034-24AD-2B55-494D-76DA5827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4605-E104-408D-01ED-D5BA648D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Interactive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43562-2ADD-991D-8CF8-7B7D5F0F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>
                <a:hlinkClick r:id="rId2"/>
              </a:rPr>
              <a:t>https://mlu-explain.github</a:t>
            </a:r>
            <a:r>
              <a:rPr lang="en-GB">
                <a:hlinkClick r:id="rId2"/>
              </a:rPr>
              <a:t>.io</a:t>
            </a:r>
            <a:endParaRPr lang="en-GB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5808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28A6F-D2AE-E628-58FB-29B5C0AC4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60E78-346D-F9ED-0C5E-C181CA7B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/>
              <a:t>Validating clusters</a:t>
            </a:r>
          </a:p>
        </p:txBody>
      </p:sp>
      <p:pic>
        <p:nvPicPr>
          <p:cNvPr id="4" name="Content Placeholder 3" descr="A cartoon of a hamster&#10;&#10;Description automatically generated">
            <a:extLst>
              <a:ext uri="{FF2B5EF4-FFF2-40B4-BE49-F238E27FC236}">
                <a16:creationId xmlns:a16="http://schemas.microsoft.com/office/drawing/2014/main" id="{52B817FD-CBE7-1577-E1DC-09104E5DE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15073"/>
            <a:ext cx="4248471" cy="4735357"/>
          </a:xfrm>
        </p:spPr>
      </p:pic>
    </p:spTree>
    <p:extLst>
      <p:ext uri="{BB962C8B-B14F-4D97-AF65-F5344CB8AC3E}">
        <p14:creationId xmlns:p14="http://schemas.microsoft.com/office/powerpoint/2010/main" val="1945911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980FD-4074-3255-1036-7FDAEED83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BD40-5764-F722-BEFC-C9F40809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PCA</a:t>
            </a:r>
            <a:endParaRPr lang="en-GB" dirty="0"/>
          </a:p>
        </p:txBody>
      </p:sp>
      <p:pic>
        <p:nvPicPr>
          <p:cNvPr id="4" name="Picture 3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19196F9B-423D-874C-91B9-1D3FC4F74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32" y="2336800"/>
            <a:ext cx="7772400" cy="1856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98E088-82BB-5E5E-5A0E-B0EF089FCB9B}"/>
              </a:ext>
            </a:extLst>
          </p:cNvPr>
          <p:cNvSpPr txBox="1"/>
          <p:nvPr/>
        </p:nvSpPr>
        <p:spPr>
          <a:xfrm>
            <a:off x="6080492" y="5816297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1774307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CA55A-3BBB-1FF3-BF7C-016DECAB5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2AB67-6087-1EFB-7E80-769F0687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/>
              <a:t>Validating clusters</a:t>
            </a:r>
          </a:p>
        </p:txBody>
      </p:sp>
      <p:pic>
        <p:nvPicPr>
          <p:cNvPr id="7" name="Content Placeholder 6" descr="A collage of cats and a fish&#10;&#10;Description automatically generated">
            <a:extLst>
              <a:ext uri="{FF2B5EF4-FFF2-40B4-BE49-F238E27FC236}">
                <a16:creationId xmlns:a16="http://schemas.microsoft.com/office/drawing/2014/main" id="{FBD5AECD-28E6-FA3B-692D-18438188A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36" y="1708150"/>
            <a:ext cx="4495740" cy="4067175"/>
          </a:xfrm>
        </p:spPr>
      </p:pic>
    </p:spTree>
    <p:extLst>
      <p:ext uri="{BB962C8B-B14F-4D97-AF65-F5344CB8AC3E}">
        <p14:creationId xmlns:p14="http://schemas.microsoft.com/office/powerpoint/2010/main" val="189849847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8FED3-B2C7-7E69-B9A0-5D30D9904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D3D95-CD54-41A4-476E-F374845B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000"/>
              <a:t>Validating clusters</a:t>
            </a:r>
          </a:p>
        </p:txBody>
      </p:sp>
      <p:pic>
        <p:nvPicPr>
          <p:cNvPr id="4" name="Online Media 3" descr="Attention in transformers, step-by-step | DL6">
            <a:hlinkClick r:id="" action="ppaction://media"/>
            <a:extLst>
              <a:ext uri="{FF2B5EF4-FFF2-40B4-BE49-F238E27FC236}">
                <a16:creationId xmlns:a16="http://schemas.microsoft.com/office/drawing/2014/main" id="{B69F9420-1D07-659D-7C41-727C57137D4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71550" y="1708150"/>
            <a:ext cx="7199313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0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DBFC9-D0D0-9D36-9392-05CB90B4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-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BF811C-48F6-3811-BF2B-6FB0861E0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9355" y="1340768"/>
            <a:ext cx="4905289" cy="4597397"/>
          </a:xfrm>
        </p:spPr>
      </p:pic>
    </p:spTree>
    <p:extLst>
      <p:ext uri="{BB962C8B-B14F-4D97-AF65-F5344CB8AC3E}">
        <p14:creationId xmlns:p14="http://schemas.microsoft.com/office/powerpoint/2010/main" val="20098698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F52E-4E8E-04E8-8B7D-76B2C3697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- Classification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91784-0DFB-AC33-4E2B-6B97C7B70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3138" y="1908647"/>
            <a:ext cx="3990601" cy="388843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165CC0F-252E-06C8-F1B0-FFA7D3C7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67145" y="1908647"/>
            <a:ext cx="407201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62710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1878-4CDA-D228-FF4F-1E3E1E86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729F25-701B-9ED7-5090-4F43B4196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3728" y="1653992"/>
            <a:ext cx="4968552" cy="4238267"/>
          </a:xfrm>
        </p:spPr>
      </p:pic>
    </p:spTree>
    <p:extLst>
      <p:ext uri="{BB962C8B-B14F-4D97-AF65-F5344CB8AC3E}">
        <p14:creationId xmlns:p14="http://schemas.microsoft.com/office/powerpoint/2010/main" val="23670602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18AB-C864-3F32-9038-356439A1F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3690E-A681-5EDD-1E6C-30A349C5B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9712" y="1351596"/>
            <a:ext cx="5112567" cy="4715332"/>
          </a:xfrm>
        </p:spPr>
      </p:pic>
    </p:spTree>
    <p:extLst>
      <p:ext uri="{BB962C8B-B14F-4D97-AF65-F5344CB8AC3E}">
        <p14:creationId xmlns:p14="http://schemas.microsoft.com/office/powerpoint/2010/main" val="10555010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FEA4-BE49-BC0D-7B03-72DE36C1B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6B52FC-1FE6-E0AD-C1AF-FDB55A24D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0042" y="1708150"/>
            <a:ext cx="4602329" cy="4067175"/>
          </a:xfrm>
        </p:spPr>
      </p:pic>
    </p:spTree>
    <p:extLst>
      <p:ext uri="{BB962C8B-B14F-4D97-AF65-F5344CB8AC3E}">
        <p14:creationId xmlns:p14="http://schemas.microsoft.com/office/powerpoint/2010/main" val="35826183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D7D38-3354-B53E-45D7-0C46EADDE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FE6A9-BF30-0BC2-C094-5CA6B99D5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744" y="1741688"/>
            <a:ext cx="4608512" cy="4001477"/>
          </a:xfrm>
        </p:spPr>
      </p:pic>
    </p:spTree>
    <p:extLst>
      <p:ext uri="{BB962C8B-B14F-4D97-AF65-F5344CB8AC3E}">
        <p14:creationId xmlns:p14="http://schemas.microsoft.com/office/powerpoint/2010/main" val="39798709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3685-9487-21FA-C2BB-4EF537395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Reinforcement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C07A63-BD09-AE9B-605F-457703BBF4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inputs must be a sequence of three numbers. </a:t>
                </a:r>
              </a:p>
              <a:p>
                <a:pPr marL="0" indent="0">
                  <a:buNone/>
                </a:pPr>
                <a:r>
                  <a:rPr lang="en-GB" dirty="0"/>
                  <a:t>For example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2,4,6</m:t>
                        </m:r>
                      </m:e>
                    </m:d>
                  </m:oMath>
                </a14:m>
                <a:r>
                  <a:rPr lang="en-GB" dirty="0"/>
                  <a:t> works. </a:t>
                </a:r>
              </a:p>
              <a:p>
                <a:pPr marL="0" indent="0">
                  <a:buNone/>
                </a:pPr>
                <a:r>
                  <a:rPr lang="en-GB" dirty="0"/>
                  <a:t>Find more examples that work. 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C07A63-BD09-AE9B-605F-457703BBF4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820" t="-17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588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21C984-7080-43F8-F298-DDB21260E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1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2021 Exam (SUPERVISIONS)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17D119-A8EE-D791-FC0C-D93B7792D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1582" y="643466"/>
            <a:ext cx="4928334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872271-99D1-0A65-3D2A-A10AE0B9F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0CE58F-79FE-F5F8-E5F4-5690DB98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PCA</a:t>
            </a:r>
          </a:p>
        </p:txBody>
      </p:sp>
      <p:pic>
        <p:nvPicPr>
          <p:cNvPr id="5" name="Picture 4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F4FD4B49-F757-E67B-7E33-8EB307134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71" y="1675227"/>
            <a:ext cx="6462057" cy="439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96077-1692-3A70-5DD5-655091248132}"/>
              </a:ext>
            </a:extLst>
          </p:cNvPr>
          <p:cNvSpPr txBox="1"/>
          <p:nvPr/>
        </p:nvSpPr>
        <p:spPr>
          <a:xfrm>
            <a:off x="6080492" y="6320353"/>
            <a:ext cx="2811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Introduction to Statistical Learning in R</a:t>
            </a:r>
          </a:p>
        </p:txBody>
      </p:sp>
    </p:spTree>
    <p:extLst>
      <p:ext uri="{BB962C8B-B14F-4D97-AF65-F5344CB8AC3E}">
        <p14:creationId xmlns:p14="http://schemas.microsoft.com/office/powerpoint/2010/main" val="28283103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3B17-6540-BAEF-5742-9E11D1591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2021 Exam Question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0F96AD-47BA-783D-4825-3D2AA5F65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40" y="4221088"/>
            <a:ext cx="7857572" cy="108012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4E8C22-BB8A-5DAC-27D4-0850EB44C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87" y="1844824"/>
            <a:ext cx="8067477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168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FF70B-CD07-438A-CE36-478A2812A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CBF53EA0-D06D-8086-CBB1-1C358676B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56C2AB6-D7C1-F747-E48A-3CA3521FD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2021 Exam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91E21-576B-586E-312B-09D93DBC1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7217A-DB2F-CC4A-D9D3-F22E809B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524" y="980727"/>
            <a:ext cx="5531714" cy="507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299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8BACA-A98B-7962-71C2-44F315D1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4372D-50B7-B408-8CF4-20D8837E6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Principal Component Analysis</a:t>
            </a:r>
          </a:p>
        </p:txBody>
      </p:sp>
    </p:spTree>
    <p:extLst>
      <p:ext uri="{BB962C8B-B14F-4D97-AF65-F5344CB8AC3E}">
        <p14:creationId xmlns:p14="http://schemas.microsoft.com/office/powerpoint/2010/main" val="3059092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3182-666A-8336-86D7-7D648FAC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6743-7410-AB97-1471-772A2B441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great way to extract the important information from highly dimensional data</a:t>
            </a:r>
          </a:p>
          <a:p>
            <a:pPr marL="0" indent="0">
              <a:buNone/>
            </a:pPr>
            <a:r>
              <a:rPr lang="en-GB" dirty="0"/>
              <a:t>Finding combinations of “real variables” which extract the majority of the useful information from the data. 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3430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3182-666A-8336-86D7-7D648FAC1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6743-7410-AB97-1471-772A2B441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F8C55-6472-5B98-079E-871AF8C7B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3" y="1703533"/>
            <a:ext cx="3960440" cy="365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856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CB64-4B79-FB0E-2ABD-63246118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A32EA6-A5CB-B9EA-3BCF-4B310020F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1720" y="1665822"/>
            <a:ext cx="5184575" cy="4271799"/>
          </a:xfrm>
        </p:spPr>
      </p:pic>
    </p:spTree>
    <p:extLst>
      <p:ext uri="{BB962C8B-B14F-4D97-AF65-F5344CB8AC3E}">
        <p14:creationId xmlns:p14="http://schemas.microsoft.com/office/powerpoint/2010/main" val="17249341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8CB64-4B79-FB0E-2ABD-63246118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29E188-C6D4-429C-2024-9DE5EB39D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816" y="1708150"/>
            <a:ext cx="7876781" cy="4067175"/>
          </a:xfrm>
        </p:spPr>
      </p:pic>
    </p:spTree>
    <p:extLst>
      <p:ext uri="{BB962C8B-B14F-4D97-AF65-F5344CB8AC3E}">
        <p14:creationId xmlns:p14="http://schemas.microsoft.com/office/powerpoint/2010/main" val="40617174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F0CD3-1422-E092-7775-348DB8BA5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Analysis</a:t>
            </a:r>
          </a:p>
        </p:txBody>
      </p:sp>
      <p:pic>
        <p:nvPicPr>
          <p:cNvPr id="4" name="Content Placeholder 3" descr="TensorFlow MNIST Dataset in CNN - Javatpoint">
            <a:extLst>
              <a:ext uri="{FF2B5EF4-FFF2-40B4-BE49-F238E27FC236}">
                <a16:creationId xmlns:a16="http://schemas.microsoft.com/office/drawing/2014/main" id="{4AF557BA-1C9C-9098-6A38-FD916C3AB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82" r="29411" b="13388"/>
          <a:stretch/>
        </p:blipFill>
        <p:spPr bwMode="auto">
          <a:xfrm>
            <a:off x="827584" y="1622230"/>
            <a:ext cx="7388369" cy="41830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899287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CA925-85B0-D0A8-2A2B-32047CF81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Principal Component Analysis</a:t>
            </a:r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FF3C381F-8461-AA26-B730-2674A18D5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5940" y="1708150"/>
            <a:ext cx="7230533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90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DD56C-CF53-010A-4D09-72EB28C84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20" r="-1"/>
          <a:stretch/>
        </p:blipFill>
        <p:spPr>
          <a:xfrm>
            <a:off x="1691680" y="0"/>
            <a:ext cx="5890253" cy="659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7022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blank">
  <a:themeElements>
    <a:clrScheme name="blank 1">
      <a:dk1>
        <a:srgbClr val="003E72"/>
      </a:dk1>
      <a:lt1>
        <a:srgbClr val="FFFFFF"/>
      </a:lt1>
      <a:dk2>
        <a:srgbClr val="FFFFFF"/>
      </a:dk2>
      <a:lt2>
        <a:srgbClr val="00B3BE"/>
      </a:lt2>
      <a:accent1>
        <a:srgbClr val="0073CF"/>
      </a:accent1>
      <a:accent2>
        <a:srgbClr val="E37222"/>
      </a:accent2>
      <a:accent3>
        <a:srgbClr val="FFFFFF"/>
      </a:accent3>
      <a:accent4>
        <a:srgbClr val="003460"/>
      </a:accent4>
      <a:accent5>
        <a:srgbClr val="AABCE4"/>
      </a:accent5>
      <a:accent6>
        <a:srgbClr val="CE671E"/>
      </a:accent6>
      <a:hlink>
        <a:srgbClr val="58A618"/>
      </a:hlink>
      <a:folHlink>
        <a:srgbClr val="8E258D"/>
      </a:folHlink>
    </a:clrScheme>
    <a:fontScheme name="blan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ank 1">
        <a:dk1>
          <a:srgbClr val="003E72"/>
        </a:dk1>
        <a:lt1>
          <a:srgbClr val="FFFFFF"/>
        </a:lt1>
        <a:dk2>
          <a:srgbClr val="FFFFFF"/>
        </a:dk2>
        <a:lt2>
          <a:srgbClr val="00B3BE"/>
        </a:lt2>
        <a:accent1>
          <a:srgbClr val="0073CF"/>
        </a:accent1>
        <a:accent2>
          <a:srgbClr val="E37222"/>
        </a:accent2>
        <a:accent3>
          <a:srgbClr val="FFFFFF"/>
        </a:accent3>
        <a:accent4>
          <a:srgbClr val="003460"/>
        </a:accent4>
        <a:accent5>
          <a:srgbClr val="AABCE4"/>
        </a:accent5>
        <a:accent6>
          <a:srgbClr val="CE671E"/>
        </a:accent6>
        <a:hlink>
          <a:srgbClr val="58A618"/>
        </a:hlink>
        <a:folHlink>
          <a:srgbClr val="8E25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3E72"/>
        </a:dk1>
        <a:lt1>
          <a:srgbClr val="FFFFFF"/>
        </a:lt1>
        <a:dk2>
          <a:srgbClr val="FFFFFF"/>
        </a:dk2>
        <a:lt2>
          <a:srgbClr val="83AFB4"/>
        </a:lt2>
        <a:accent1>
          <a:srgbClr val="6AADE4"/>
        </a:accent1>
        <a:accent2>
          <a:srgbClr val="EFBD47"/>
        </a:accent2>
        <a:accent3>
          <a:srgbClr val="FFFFFF"/>
        </a:accent3>
        <a:accent4>
          <a:srgbClr val="003460"/>
        </a:accent4>
        <a:accent5>
          <a:srgbClr val="B9D3EF"/>
        </a:accent5>
        <a:accent6>
          <a:srgbClr val="D9AB3F"/>
        </a:accent6>
        <a:hlink>
          <a:srgbClr val="A8B400"/>
        </a:hlink>
        <a:folHlink>
          <a:srgbClr val="6A40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3E72"/>
        </a:dk1>
        <a:lt1>
          <a:srgbClr val="FFFFFF"/>
        </a:lt1>
        <a:dk2>
          <a:srgbClr val="FFFFFF"/>
        </a:dk2>
        <a:lt2>
          <a:srgbClr val="156570"/>
        </a:lt2>
        <a:accent1>
          <a:srgbClr val="003E72"/>
        </a:accent1>
        <a:accent2>
          <a:srgbClr val="C84E00"/>
        </a:accent2>
        <a:accent3>
          <a:srgbClr val="FFFFFF"/>
        </a:accent3>
        <a:accent4>
          <a:srgbClr val="003460"/>
        </a:accent4>
        <a:accent5>
          <a:srgbClr val="AAAFBC"/>
        </a:accent5>
        <a:accent6>
          <a:srgbClr val="B54600"/>
        </a:accent6>
        <a:hlink>
          <a:srgbClr val="435125"/>
        </a:hlink>
        <a:folHlink>
          <a:srgbClr val="412D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38805</TotalTime>
  <Words>1474</Words>
  <Application>Microsoft Macintosh PowerPoint</Application>
  <PresentationFormat>On-screen Show (4:3)</PresentationFormat>
  <Paragraphs>302</Paragraphs>
  <Slides>99</Slides>
  <Notes>27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Cambria Math</vt:lpstr>
      <vt:lpstr>Century Gothic</vt:lpstr>
      <vt:lpstr>Open Sans</vt:lpstr>
      <vt:lpstr>blank</vt:lpstr>
      <vt:lpstr>Mesh</vt:lpstr>
      <vt:lpstr>Introduction to Unsupervised Machine Learning</vt:lpstr>
      <vt:lpstr>Warm up</vt:lpstr>
      <vt:lpstr>Types of Machine Learning</vt:lpstr>
      <vt:lpstr>Supervised Learning - Regression</vt:lpstr>
      <vt:lpstr>Unsupervised methods</vt:lpstr>
      <vt:lpstr>High-dimensional data</vt:lpstr>
      <vt:lpstr>High-dimensional data</vt:lpstr>
      <vt:lpstr>PCA</vt:lpstr>
      <vt:lpstr>PCA</vt:lpstr>
      <vt:lpstr>PowerPoint Presentation</vt:lpstr>
      <vt:lpstr>PCA</vt:lpstr>
      <vt:lpstr>PCA</vt:lpstr>
      <vt:lpstr>PCA</vt:lpstr>
      <vt:lpstr>PCA</vt:lpstr>
      <vt:lpstr>PCA</vt:lpstr>
      <vt:lpstr>Scree plots (PRACTICAL)</vt:lpstr>
      <vt:lpstr>Theory</vt:lpstr>
      <vt:lpstr>Concept</vt:lpstr>
      <vt:lpstr>Math!</vt:lpstr>
      <vt:lpstr>Intuition</vt:lpstr>
      <vt:lpstr>Matrices as linear transformations</vt:lpstr>
      <vt:lpstr>Interactive tool</vt:lpstr>
      <vt:lpstr>Non-linear</vt:lpstr>
      <vt:lpstr>PowerPoint Presentation</vt:lpstr>
      <vt:lpstr>PowerPoint Presentation</vt:lpstr>
      <vt:lpstr>Case study</vt:lpstr>
      <vt:lpstr>Visualizations can be misleading</vt:lpstr>
      <vt:lpstr>1. problems with communicating high dimensional data  2. High dimensions are difficult to visualize  </vt:lpstr>
      <vt:lpstr>Case study</vt:lpstr>
      <vt:lpstr>Case study</vt:lpstr>
      <vt:lpstr>PowerPoint Presentation</vt:lpstr>
      <vt:lpstr>cartograms</vt:lpstr>
      <vt:lpstr>Applications to Large-Language Models</vt:lpstr>
      <vt:lpstr>Applications to Large-Language Models</vt:lpstr>
      <vt:lpstr>Applications to Large-Language Models</vt:lpstr>
      <vt:lpstr>Real life </vt:lpstr>
      <vt:lpstr>Come back to the puzzle</vt:lpstr>
      <vt:lpstr>PowerPoint Presentation</vt:lpstr>
      <vt:lpstr>Clustering</vt:lpstr>
      <vt:lpstr>K-means Clustering</vt:lpstr>
      <vt:lpstr>K-means Clustering</vt:lpstr>
      <vt:lpstr>PowerPoint Presentation</vt:lpstr>
      <vt:lpstr>PowerPoint Presentation</vt:lpstr>
      <vt:lpstr>K-means Clustering</vt:lpstr>
      <vt:lpstr>K-means Clustering</vt:lpstr>
      <vt:lpstr>K-means Clustering</vt:lpstr>
      <vt:lpstr>K-means Clustering</vt:lpstr>
      <vt:lpstr>K means example</vt:lpstr>
      <vt:lpstr>K means example</vt:lpstr>
      <vt:lpstr>Choice of initial centroids</vt:lpstr>
      <vt:lpstr>Choosing k</vt:lpstr>
      <vt:lpstr>Choosing k</vt:lpstr>
      <vt:lpstr>How to find the value of K</vt:lpstr>
      <vt:lpstr>Clustering Distances</vt:lpstr>
      <vt:lpstr>Resources</vt:lpstr>
      <vt:lpstr>PowerPoint Presentation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Dissimilarity measures</vt:lpstr>
      <vt:lpstr>Dissimilarity measures</vt:lpstr>
      <vt:lpstr>Dissimilarity measures</vt:lpstr>
      <vt:lpstr>Dissimilarity measures</vt:lpstr>
      <vt:lpstr>Dissimilarity measures</vt:lpstr>
      <vt:lpstr>Dissimilarity measures</vt:lpstr>
      <vt:lpstr>Scale variables/features</vt:lpstr>
      <vt:lpstr>Hierarchical clustering</vt:lpstr>
      <vt:lpstr>Hierarchical clustering example</vt:lpstr>
      <vt:lpstr>Hierarchical clustering example</vt:lpstr>
      <vt:lpstr>Hierarchical clustering example</vt:lpstr>
      <vt:lpstr>Comparing Hierarchical Clustering Techniques</vt:lpstr>
      <vt:lpstr>Comparing k means to Hierarchical</vt:lpstr>
      <vt:lpstr>Decisions</vt:lpstr>
      <vt:lpstr>Validating clusters</vt:lpstr>
      <vt:lpstr>Interactive explanations</vt:lpstr>
      <vt:lpstr>Validating clusters</vt:lpstr>
      <vt:lpstr>Validating clusters</vt:lpstr>
      <vt:lpstr>Validating clusters</vt:lpstr>
      <vt:lpstr>Supervised Learning - Classification</vt:lpstr>
      <vt:lpstr>Supervised Learning - Classification</vt:lpstr>
      <vt:lpstr>Unsupervised Learning</vt:lpstr>
      <vt:lpstr>Unsupervised Learning</vt:lpstr>
      <vt:lpstr>Unsupervised Learning</vt:lpstr>
      <vt:lpstr>Unsupervised Learning</vt:lpstr>
      <vt:lpstr>Reinforcement learning</vt:lpstr>
      <vt:lpstr>2021 Exam (SUPERVISIONS)</vt:lpstr>
      <vt:lpstr>2021 Exam Question</vt:lpstr>
      <vt:lpstr>2021 Exam</vt:lpstr>
      <vt:lpstr>PowerPoint Presentation</vt:lpstr>
      <vt:lpstr>Principal Component Analysis</vt:lpstr>
      <vt:lpstr>Principal Component Analysis</vt:lpstr>
      <vt:lpstr>Principal Component Analysis</vt:lpstr>
      <vt:lpstr>Principal Component Analysis</vt:lpstr>
      <vt:lpstr>Principal Component Analysis</vt:lpstr>
      <vt:lpstr>Principal Component Analysis</vt:lpstr>
      <vt:lpstr>PowerPoint Presentation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..</dc:creator>
  <cp:lastModifiedBy>Soumya Banerjee</cp:lastModifiedBy>
  <cp:revision>260</cp:revision>
  <cp:lastPrinted>1601-01-01T00:00:00Z</cp:lastPrinted>
  <dcterms:created xsi:type="dcterms:W3CDTF">2008-03-27T10:29:55Z</dcterms:created>
  <dcterms:modified xsi:type="dcterms:W3CDTF">2025-02-11T10:15:44Z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